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72" r:id="rId3"/>
    <p:sldId id="271" r:id="rId4"/>
    <p:sldId id="268" r:id="rId5"/>
    <p:sldId id="277" r:id="rId6"/>
    <p:sldId id="276" r:id="rId7"/>
    <p:sldId id="270" r:id="rId8"/>
    <p:sldId id="278" r:id="rId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A6A9"/>
    <a:srgbClr val="C00000"/>
    <a:srgbClr val="D34C4C"/>
    <a:srgbClr val="1AC0B5"/>
    <a:srgbClr val="4CA9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4"/>
    <p:restoredTop sz="91429"/>
  </p:normalViewPr>
  <p:slideViewPr>
    <p:cSldViewPr snapToGrid="0" snapToObjects="1">
      <p:cViewPr varScale="1">
        <p:scale>
          <a:sx n="104" d="100"/>
          <a:sy n="104" d="100"/>
        </p:scale>
        <p:origin x="768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72027D-FF31-974B-BA33-EAE0A4616B26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11C19-D968-544A-B43A-82D8425928F0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80466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111C19-D968-544A-B43A-82D8425928F0}" type="slidenum">
              <a:rPr lang="it-IT" smtClean="0"/>
              <a:pPr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0453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5CB889-3CC6-02EE-44B9-1758CBC413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72C9D7C-29A4-EE9C-48FD-71F40A8F7D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67795A2-4AB7-F9FC-68D3-3BC7BA05F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C1EAA89-7761-28A5-D605-CAC278E6E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BC4EE16-41C4-D108-46DE-AECCD6CF6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603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561051-00EC-0DA4-6337-A83D362E3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E2AD743-0313-4753-B432-EBABA2954B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1BD8929-9AC9-F879-5D0F-CC7CFC5C4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109B8D-093B-2B55-FE7D-153218EEF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3746207-6C77-C757-0C2D-487FEF1AF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6545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F895894-9105-8420-B79D-4A534A01EE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4E3E065-0DA8-4C15-D23F-3E540C35AE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E12873F-CE74-271E-6566-B882476E9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788759-90F5-E3A6-8C1B-9CFD03EA7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516506-A0CE-08C2-9D3C-5F4A07C24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091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B7CE7B-D0D8-C5AD-05CD-FC8D480F5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F7C699-922B-6938-5B02-DAF2763C2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0267056-618B-AFC9-4649-6E8B0CF7E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1F8FECE-5326-9949-BE92-6B5105C4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62C0E06-86CF-442B-2ED6-DC26C1703A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140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3DE5F-8509-2C9A-D317-027F2A89C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0B218-0BD8-D436-9B1B-46125215B7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2F4884-DD24-6167-3E6B-B3D5B1E0B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FB2A18E-80EE-A645-5434-6C194F9FB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3FE0F9-66D3-5E29-A95A-AEB9486AD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808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D16CC9-3044-F448-E92F-E46CD5F72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D0B066-2A5F-4E79-21AE-E6A05198C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31928B-83AB-CC60-DC81-5056EA482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0CBA827-1EFE-511B-0D2A-1652D9B63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FAAFCE-B9E0-521F-A60C-2FAFB45F0E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A0B50D03-407A-8A3A-4F3E-B80671327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1311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AD6AEB-19C2-FFA2-F872-95F1455E9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D582569-D90E-7F30-DFE9-CE0113524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6BA3C28-AF9B-322B-8BC8-7245EE1E8F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037D61F-2492-4077-5678-8456AD6332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D5070550-A53E-4AB9-A0E2-9D2A2B605A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1C64695D-36D3-B901-D6A2-0543DAD5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7CA02ABE-7164-210A-C46D-B42B8B550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1BFDA94-598F-3276-E749-1F09E10B8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45362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FE35B4-F879-15BF-FFC8-9D50097E68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18A7C11-8950-932D-0058-C02752127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B0A18E0D-2701-4B97-B0E3-2AD7B4E10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BD4C170-0EEA-D595-17AA-77A113BAB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43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996E1DB-8B13-D1E8-4F68-EE58EB859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2B598FBC-C650-FB67-C3DD-A2F1E769D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1BB2E56-A667-97EC-E829-6B4EBFE97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914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F547DD4-2008-D7C3-921F-A441938E38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BDF49A4-18E8-6369-BEDC-09EF4CA43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D5063E3-23B9-65EF-2D97-8395395D6F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A0C81CA-1D65-86B3-41D5-B38653C31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88B1C35-4C6B-CBD7-8BC2-F76D689F0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4C7E557-E510-E4E3-F964-85B14AE31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7819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6E7DA1-5EA9-335A-D200-2AE34406C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AE772299-8011-080F-3913-28DD0604AC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5B1FE54-A62F-DD9E-5E86-41CA4930C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6330F95-A4F1-CAEB-43A1-54ECAA79E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F7386BA-DCDA-02EC-C1CB-83E8353CE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B8D7878-8C70-B758-39CD-CC5590CA12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99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1BA5502-5CA8-B1B5-A4FB-BA2E053A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7710839-E96C-56B0-74B6-7B0CB6C36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AA12B8-E288-DC03-5426-53C64EA3E0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52612-2127-E742-A114-4356655E05B2}" type="datetimeFigureOut">
              <a:rPr lang="it-IT" smtClean="0"/>
              <a:pPr/>
              <a:t>10/02/2023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53C3354-B2D5-6DB1-3D5E-1B4F6D5256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B1F646-9B88-FD8A-F0B4-3411220810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DE736E-40E1-3E4C-A811-40C2F84E5D15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293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o 3">
            <a:extLst>
              <a:ext uri="{FF2B5EF4-FFF2-40B4-BE49-F238E27FC236}">
                <a16:creationId xmlns:a16="http://schemas.microsoft.com/office/drawing/2014/main" id="{B2F60823-D93E-2FF9-9B7D-523E0E268F32}"/>
              </a:ext>
            </a:extLst>
          </p:cNvPr>
          <p:cNvGrpSpPr/>
          <p:nvPr/>
        </p:nvGrpSpPr>
        <p:grpSpPr>
          <a:xfrm>
            <a:off x="10560496" y="6129300"/>
            <a:ext cx="1764196" cy="350773"/>
            <a:chOff x="10560496" y="6282735"/>
            <a:chExt cx="1764196" cy="350773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D82A99D5-9EAD-9035-2E4A-F6EF3CE716A0}"/>
                </a:ext>
              </a:extLst>
            </p:cNvPr>
            <p:cNvSpPr/>
            <p:nvPr/>
          </p:nvSpPr>
          <p:spPr>
            <a:xfrm>
              <a:off x="10560496" y="6282735"/>
              <a:ext cx="1764196" cy="350773"/>
            </a:xfrm>
            <a:prstGeom prst="rect">
              <a:avLst/>
            </a:prstGeom>
            <a:solidFill>
              <a:srgbClr val="C217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6" name="Immagine 5" descr="logo_zanichelli.png">
              <a:extLst>
                <a:ext uri="{FF2B5EF4-FFF2-40B4-BE49-F238E27FC236}">
                  <a16:creationId xmlns:a16="http://schemas.microsoft.com/office/drawing/2014/main" id="{D3D5E528-63F5-F283-8509-A718332E15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508" y="6341176"/>
              <a:ext cx="1296144" cy="233891"/>
            </a:xfrm>
            <a:prstGeom prst="rect">
              <a:avLst/>
            </a:prstGeom>
          </p:spPr>
        </p:pic>
      </p:grp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DA54FC6-4614-DBD8-8235-D6A89E9B4334}"/>
              </a:ext>
            </a:extLst>
          </p:cNvPr>
          <p:cNvSpPr txBox="1"/>
          <p:nvPr/>
        </p:nvSpPr>
        <p:spPr>
          <a:xfrm>
            <a:off x="1730144" y="1182375"/>
            <a:ext cx="8731711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Via Fantascienza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2744" y="3048155"/>
            <a:ext cx="2221619" cy="208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0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15000">
        <p14:pan dir="u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" accel="1000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10070E2F-03D9-1DF7-68C1-8A138982A292}"/>
              </a:ext>
            </a:extLst>
          </p:cNvPr>
          <p:cNvSpPr/>
          <p:nvPr/>
        </p:nvSpPr>
        <p:spPr>
          <a:xfrm rot="5400000">
            <a:off x="6126928" y="-4020686"/>
            <a:ext cx="108000" cy="10883134"/>
          </a:xfrm>
          <a:prstGeom prst="rect">
            <a:avLst/>
          </a:prstGeom>
          <a:solidFill>
            <a:srgbClr val="37A6A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25AB758-7754-5640-1945-620177A43F99}"/>
              </a:ext>
            </a:extLst>
          </p:cNvPr>
          <p:cNvSpPr/>
          <p:nvPr/>
        </p:nvSpPr>
        <p:spPr>
          <a:xfrm>
            <a:off x="527228" y="372533"/>
            <a:ext cx="216000" cy="6107540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2" name="Gruppo 7">
            <a:extLst>
              <a:ext uri="{FF2B5EF4-FFF2-40B4-BE49-F238E27FC236}">
                <a16:creationId xmlns:a16="http://schemas.microsoft.com/office/drawing/2014/main" id="{E54E571A-2E87-9083-C325-1C6F5FF90CF9}"/>
              </a:ext>
            </a:extLst>
          </p:cNvPr>
          <p:cNvGrpSpPr/>
          <p:nvPr/>
        </p:nvGrpSpPr>
        <p:grpSpPr>
          <a:xfrm>
            <a:off x="10560496" y="6129300"/>
            <a:ext cx="1764196" cy="350773"/>
            <a:chOff x="10560496" y="6282735"/>
            <a:chExt cx="1764196" cy="350773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50D0CA0C-230F-9AB4-33BB-A7DC87B075C3}"/>
                </a:ext>
              </a:extLst>
            </p:cNvPr>
            <p:cNvSpPr/>
            <p:nvPr/>
          </p:nvSpPr>
          <p:spPr>
            <a:xfrm>
              <a:off x="10560496" y="6282735"/>
              <a:ext cx="1764196" cy="350773"/>
            </a:xfrm>
            <a:prstGeom prst="rect">
              <a:avLst/>
            </a:prstGeom>
            <a:solidFill>
              <a:srgbClr val="C217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10" name="Immagine 9" descr="logo_zanichelli.png">
              <a:extLst>
                <a:ext uri="{FF2B5EF4-FFF2-40B4-BE49-F238E27FC236}">
                  <a16:creationId xmlns:a16="http://schemas.microsoft.com/office/drawing/2014/main" id="{1773344A-388F-BF36-5B1D-6740D2A28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508" y="6341176"/>
              <a:ext cx="1296144" cy="233891"/>
            </a:xfrm>
            <a:prstGeom prst="rect">
              <a:avLst/>
            </a:prstGeom>
          </p:spPr>
        </p:pic>
      </p:grpSp>
      <p:sp>
        <p:nvSpPr>
          <p:cNvPr id="13" name="Rettangolo 4">
            <a:extLst>
              <a:ext uri="{FF2B5EF4-FFF2-40B4-BE49-F238E27FC236}">
                <a16:creationId xmlns:a16="http://schemas.microsoft.com/office/drawing/2014/main" id="{1F8BEC68-5F8A-D903-DBCA-7115A36DDFF2}"/>
              </a:ext>
            </a:extLst>
          </p:cNvPr>
          <p:cNvSpPr/>
          <p:nvPr/>
        </p:nvSpPr>
        <p:spPr>
          <a:xfrm>
            <a:off x="2428586" y="1596360"/>
            <a:ext cx="79208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37A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Incontri ravvicinati con il futuro</a:t>
            </a:r>
          </a:p>
        </p:txBody>
      </p:sp>
      <p:sp>
        <p:nvSpPr>
          <p:cNvPr id="16" name="CasellaDiTesto 10">
            <a:extLst>
              <a:ext uri="{FF2B5EF4-FFF2-40B4-BE49-F238E27FC236}">
                <a16:creationId xmlns:a16="http://schemas.microsoft.com/office/drawing/2014/main" id="{A7177596-CA69-E4A8-2E1D-02939ED997DD}"/>
              </a:ext>
            </a:extLst>
          </p:cNvPr>
          <p:cNvSpPr txBox="1"/>
          <p:nvPr/>
        </p:nvSpPr>
        <p:spPr>
          <a:xfrm>
            <a:off x="2428586" y="3437863"/>
            <a:ext cx="9217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nome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deriva dall’unione di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due parole: “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fantasia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 e “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scienza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”, perché gli scrittori raccontano vicende non reali, 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immaginarie, avvalendosi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 riferimenti scientifici.</a:t>
            </a:r>
            <a:endParaRPr lang="it-IT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BEA20E8D-2DB4-1CBF-8362-0743B529C3CC}"/>
              </a:ext>
            </a:extLst>
          </p:cNvPr>
          <p:cNvSpPr/>
          <p:nvPr/>
        </p:nvSpPr>
        <p:spPr>
          <a:xfrm rot="5400000">
            <a:off x="1931025" y="3848482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Isosceles Triangle 18">
            <a:extLst>
              <a:ext uri="{FF2B5EF4-FFF2-40B4-BE49-F238E27FC236}">
                <a16:creationId xmlns:a16="http://schemas.microsoft.com/office/drawing/2014/main" id="{3445711F-9292-1BA1-9395-05D94CD5C9A5}"/>
              </a:ext>
            </a:extLst>
          </p:cNvPr>
          <p:cNvSpPr/>
          <p:nvPr/>
        </p:nvSpPr>
        <p:spPr>
          <a:xfrm rot="5400000">
            <a:off x="1931024" y="2670111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CasellaDiTesto 10">
            <a:extLst>
              <a:ext uri="{FF2B5EF4-FFF2-40B4-BE49-F238E27FC236}">
                <a16:creationId xmlns:a16="http://schemas.microsoft.com/office/drawing/2014/main" id="{96FD8129-DACD-0010-124A-98B73424A1BA}"/>
              </a:ext>
            </a:extLst>
          </p:cNvPr>
          <p:cNvSpPr txBox="1"/>
          <p:nvPr/>
        </p:nvSpPr>
        <p:spPr>
          <a:xfrm>
            <a:off x="2405066" y="2251227"/>
            <a:ext cx="9217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 cosa c’è oltre al nostro mondo? Siamo soli o esistono altre forme di vita nell’universo? Dalla curiosità di dare risposte a domande come queste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sviluppa il genere fantascienza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it-IT" sz="2000" strike="sngStrike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1D41088B-C835-3E9A-5819-4E5523ADC84F}"/>
              </a:ext>
            </a:extLst>
          </p:cNvPr>
          <p:cNvSpPr/>
          <p:nvPr/>
        </p:nvSpPr>
        <p:spPr>
          <a:xfrm>
            <a:off x="701493" y="581089"/>
            <a:ext cx="11506676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CARATTERISTICHE DELLA FANTASCIENZA</a:t>
            </a:r>
          </a:p>
        </p:txBody>
      </p:sp>
      <p:sp>
        <p:nvSpPr>
          <p:cNvPr id="17" name="Rettangolo 16"/>
          <p:cNvSpPr/>
          <p:nvPr/>
        </p:nvSpPr>
        <p:spPr>
          <a:xfrm>
            <a:off x="2428586" y="4651972"/>
            <a:ext cx="896483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Gli scenari futuri immaginati dagli autori talvolta si verificano, altre volte no, anche se le storie hanno un forte impatto sui lettori: </a:t>
            </a:r>
            <a:b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fantascienza ha un potere visionario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maggiore rispetto ad altri generi letterari.</a:t>
            </a:r>
          </a:p>
        </p:txBody>
      </p:sp>
      <p:sp>
        <p:nvSpPr>
          <p:cNvPr id="20" name="Isosceles Triangle 18">
            <a:extLst>
              <a:ext uri="{FF2B5EF4-FFF2-40B4-BE49-F238E27FC236}">
                <a16:creationId xmlns:a16="http://schemas.microsoft.com/office/drawing/2014/main" id="{BEA20E8D-2DB4-1CBF-8362-0743B529C3CC}"/>
              </a:ext>
            </a:extLst>
          </p:cNvPr>
          <p:cNvSpPr/>
          <p:nvPr/>
        </p:nvSpPr>
        <p:spPr>
          <a:xfrm rot="5400000">
            <a:off x="1931025" y="5198208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423" y="1537069"/>
            <a:ext cx="698643" cy="65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4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20000">
        <p14:pan dir="u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9" grpId="0" animBg="1"/>
      <p:bldP spid="18" grpId="0" animBg="1"/>
      <p:bldP spid="21" grpId="0"/>
      <p:bldP spid="17" grpId="0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>
            <a:extLst>
              <a:ext uri="{FF2B5EF4-FFF2-40B4-BE49-F238E27FC236}">
                <a16:creationId xmlns:a16="http://schemas.microsoft.com/office/drawing/2014/main" id="{3C7F38BD-462D-A69F-097F-A5ACF18CB568}"/>
              </a:ext>
            </a:extLst>
          </p:cNvPr>
          <p:cNvSpPr/>
          <p:nvPr/>
        </p:nvSpPr>
        <p:spPr>
          <a:xfrm>
            <a:off x="2428586" y="1596360"/>
            <a:ext cx="79208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37A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chi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25AB758-7754-5640-1945-620177A43F99}"/>
              </a:ext>
            </a:extLst>
          </p:cNvPr>
          <p:cNvSpPr/>
          <p:nvPr/>
        </p:nvSpPr>
        <p:spPr>
          <a:xfrm>
            <a:off x="527228" y="372533"/>
            <a:ext cx="216000" cy="6107540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E54E571A-2E87-9083-C325-1C6F5FF90CF9}"/>
              </a:ext>
            </a:extLst>
          </p:cNvPr>
          <p:cNvGrpSpPr/>
          <p:nvPr/>
        </p:nvGrpSpPr>
        <p:grpSpPr>
          <a:xfrm>
            <a:off x="10560496" y="6129300"/>
            <a:ext cx="1764196" cy="350773"/>
            <a:chOff x="10560496" y="6282735"/>
            <a:chExt cx="1764196" cy="350773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50D0CA0C-230F-9AB4-33BB-A7DC87B075C3}"/>
                </a:ext>
              </a:extLst>
            </p:cNvPr>
            <p:cNvSpPr/>
            <p:nvPr/>
          </p:nvSpPr>
          <p:spPr>
            <a:xfrm>
              <a:off x="10560496" y="6282735"/>
              <a:ext cx="1764196" cy="350773"/>
            </a:xfrm>
            <a:prstGeom prst="rect">
              <a:avLst/>
            </a:prstGeom>
            <a:solidFill>
              <a:srgbClr val="C217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10" name="Immagine 9" descr="logo_zanichelli.png">
              <a:extLst>
                <a:ext uri="{FF2B5EF4-FFF2-40B4-BE49-F238E27FC236}">
                  <a16:creationId xmlns:a16="http://schemas.microsoft.com/office/drawing/2014/main" id="{1773344A-388F-BF36-5B1D-6740D2A28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508" y="6341176"/>
              <a:ext cx="1296144" cy="233891"/>
            </a:xfrm>
            <a:prstGeom prst="rect">
              <a:avLst/>
            </a:prstGeom>
          </p:spPr>
        </p:pic>
      </p:grpSp>
      <p:sp>
        <p:nvSpPr>
          <p:cNvPr id="25" name="CasellaDiTesto 10">
            <a:extLst>
              <a:ext uri="{FF2B5EF4-FFF2-40B4-BE49-F238E27FC236}">
                <a16:creationId xmlns:a16="http://schemas.microsoft.com/office/drawing/2014/main" id="{0A48E7E1-63A9-D4C8-E7DA-C7264CEFFCE8}"/>
              </a:ext>
            </a:extLst>
          </p:cNvPr>
          <p:cNvSpPr txBox="1"/>
          <p:nvPr/>
        </p:nvSpPr>
        <p:spPr>
          <a:xfrm>
            <a:off x="2419506" y="2250000"/>
            <a:ext cx="919391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it-IT" dirty="0"/>
              <a:t>Ti piacerebbe </a:t>
            </a:r>
            <a:r>
              <a:rPr lang="it-IT" b="1" dirty="0"/>
              <a:t>esplorare le galassie</a:t>
            </a:r>
            <a:r>
              <a:rPr lang="it-IT" dirty="0"/>
              <a:t> a bordo di un’astronave? O </a:t>
            </a:r>
            <a:r>
              <a:rPr lang="it-IT" b="1" dirty="0"/>
              <a:t>comunicare con un extraterrestre</a:t>
            </a:r>
            <a:r>
              <a:rPr lang="it-IT" dirty="0"/>
              <a:t>? </a:t>
            </a:r>
            <a:r>
              <a:rPr lang="it-IT" b="1" dirty="0"/>
              <a:t>Viaggiare nel futuro su una macchina del tempo</a:t>
            </a:r>
            <a:r>
              <a:rPr lang="it-IT" dirty="0"/>
              <a:t>? Se sì, queste storie sono ciò che fa per te!</a:t>
            </a:r>
            <a:endParaRPr lang="it-IT" strike="sngStrike" dirty="0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22CC8263-5D44-CB47-148C-DEE78963E246}"/>
              </a:ext>
            </a:extLst>
          </p:cNvPr>
          <p:cNvSpPr/>
          <p:nvPr/>
        </p:nvSpPr>
        <p:spPr>
          <a:xfrm rot="5400000">
            <a:off x="1931028" y="2672547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98DC899-9FDF-CC9D-F352-B96798600B9C}"/>
              </a:ext>
            </a:extLst>
          </p:cNvPr>
          <p:cNvSpPr/>
          <p:nvPr/>
        </p:nvSpPr>
        <p:spPr>
          <a:xfrm>
            <a:off x="2428586" y="3417060"/>
            <a:ext cx="91939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Sono inoltre consigliate a chi, al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cinema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è affascinato da vicende del genere. Se ci pensi, forse ti verrà in mente un titolo campione di incassi che hai visto sul grande schermo: i film di fantascienza sono davvero molti!</a:t>
            </a:r>
          </a:p>
        </p:txBody>
      </p:sp>
      <p:sp>
        <p:nvSpPr>
          <p:cNvPr id="17" name="Isosceles Triangle 29">
            <a:extLst>
              <a:ext uri="{FF2B5EF4-FFF2-40B4-BE49-F238E27FC236}">
                <a16:creationId xmlns:a16="http://schemas.microsoft.com/office/drawing/2014/main" id="{42517837-2908-7D7A-1755-C53ECBE1179F}"/>
              </a:ext>
            </a:extLst>
          </p:cNvPr>
          <p:cNvSpPr/>
          <p:nvPr/>
        </p:nvSpPr>
        <p:spPr>
          <a:xfrm rot="5400000">
            <a:off x="1931027" y="3970779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7754328E-A204-C990-919C-8EAC8EA010AB}"/>
              </a:ext>
            </a:extLst>
          </p:cNvPr>
          <p:cNvSpPr/>
          <p:nvPr/>
        </p:nvSpPr>
        <p:spPr>
          <a:xfrm>
            <a:off x="701489" y="581089"/>
            <a:ext cx="1150667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CARATTERISTICHE DELLA FANTASCIENZA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2E409C45-1BD5-5874-FFC5-23EC42B605B6}"/>
              </a:ext>
            </a:extLst>
          </p:cNvPr>
          <p:cNvSpPr/>
          <p:nvPr/>
        </p:nvSpPr>
        <p:spPr>
          <a:xfrm rot="5400000">
            <a:off x="6135928" y="-4029686"/>
            <a:ext cx="90000" cy="10883134"/>
          </a:xfrm>
          <a:prstGeom prst="rect">
            <a:avLst/>
          </a:prstGeom>
          <a:solidFill>
            <a:srgbClr val="37A6A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423" y="1537069"/>
            <a:ext cx="698643" cy="65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15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20000">
        <p14:pan dir="u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5" grpId="0"/>
      <p:bldP spid="29" grpId="0" animBg="1"/>
      <p:bldP spid="16" grpId="0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10070E2F-03D9-1DF7-68C1-8A138982A292}"/>
              </a:ext>
            </a:extLst>
          </p:cNvPr>
          <p:cNvSpPr/>
          <p:nvPr/>
        </p:nvSpPr>
        <p:spPr>
          <a:xfrm rot="5400000">
            <a:off x="6126928" y="-4020686"/>
            <a:ext cx="108000" cy="10883134"/>
          </a:xfrm>
          <a:prstGeom prst="rect">
            <a:avLst/>
          </a:prstGeom>
          <a:solidFill>
            <a:srgbClr val="37A6A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25AB758-7754-5640-1945-620177A43F99}"/>
              </a:ext>
            </a:extLst>
          </p:cNvPr>
          <p:cNvSpPr/>
          <p:nvPr/>
        </p:nvSpPr>
        <p:spPr>
          <a:xfrm>
            <a:off x="527228" y="372533"/>
            <a:ext cx="216000" cy="6107540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E54E571A-2E87-9083-C325-1C6F5FF90CF9}"/>
              </a:ext>
            </a:extLst>
          </p:cNvPr>
          <p:cNvGrpSpPr/>
          <p:nvPr/>
        </p:nvGrpSpPr>
        <p:grpSpPr>
          <a:xfrm>
            <a:off x="10560496" y="6129300"/>
            <a:ext cx="1764196" cy="350773"/>
            <a:chOff x="10560496" y="6282735"/>
            <a:chExt cx="1764196" cy="350773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50D0CA0C-230F-9AB4-33BB-A7DC87B075C3}"/>
                </a:ext>
              </a:extLst>
            </p:cNvPr>
            <p:cNvSpPr/>
            <p:nvPr/>
          </p:nvSpPr>
          <p:spPr>
            <a:xfrm>
              <a:off x="10560496" y="6282735"/>
              <a:ext cx="1764196" cy="350773"/>
            </a:xfrm>
            <a:prstGeom prst="rect">
              <a:avLst/>
            </a:prstGeom>
            <a:solidFill>
              <a:srgbClr val="C217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10" name="Immagine 9" descr="logo_zanichelli.png">
              <a:extLst>
                <a:ext uri="{FF2B5EF4-FFF2-40B4-BE49-F238E27FC236}">
                  <a16:creationId xmlns:a16="http://schemas.microsoft.com/office/drawing/2014/main" id="{1773344A-388F-BF36-5B1D-6740D2A28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508" y="6341176"/>
              <a:ext cx="1296144" cy="233891"/>
            </a:xfrm>
            <a:prstGeom prst="rect">
              <a:avLst/>
            </a:prstGeom>
          </p:spPr>
        </p:pic>
      </p:grpSp>
      <p:sp>
        <p:nvSpPr>
          <p:cNvPr id="14" name="Rettangolo 4">
            <a:extLst>
              <a:ext uri="{FF2B5EF4-FFF2-40B4-BE49-F238E27FC236}">
                <a16:creationId xmlns:a16="http://schemas.microsoft.com/office/drawing/2014/main" id="{7E339A34-22B3-82D7-9EB3-7F2703AF1F90}"/>
              </a:ext>
            </a:extLst>
          </p:cNvPr>
          <p:cNvSpPr/>
          <p:nvPr/>
        </p:nvSpPr>
        <p:spPr>
          <a:xfrm>
            <a:off x="2428586" y="1596360"/>
            <a:ext cx="79208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37A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Dove e quando</a:t>
            </a:r>
          </a:p>
        </p:txBody>
      </p:sp>
      <p:sp>
        <p:nvSpPr>
          <p:cNvPr id="24" name="CasellaDiTesto 11">
            <a:extLst>
              <a:ext uri="{FF2B5EF4-FFF2-40B4-BE49-F238E27FC236}">
                <a16:creationId xmlns:a16="http://schemas.microsoft.com/office/drawing/2014/main" id="{DA51146F-E0E1-92F8-01EC-3AF363EB2F26}"/>
              </a:ext>
            </a:extLst>
          </p:cNvPr>
          <p:cNvSpPr txBox="1"/>
          <p:nvPr/>
        </p:nvSpPr>
        <p:spPr>
          <a:xfrm>
            <a:off x="2428586" y="2255105"/>
            <a:ext cx="91939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 viaggia lontano dal nostro sistema solare… ma non sempre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ci sono esempi illustri, come alcuni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romanzi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Jules Verne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 </a:t>
            </a:r>
            <a:r>
              <a:rPr lang="it-IT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Frankenstein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Mary Shelley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in cui le narrazioni possono aver luogo negli abissi oceanici, al centro della Terra o in un laboratorio scientifico.</a:t>
            </a: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56A405DB-8626-6BBE-B877-BC89A5B0E43D}"/>
              </a:ext>
            </a:extLst>
          </p:cNvPr>
          <p:cNvSpPr/>
          <p:nvPr/>
        </p:nvSpPr>
        <p:spPr>
          <a:xfrm rot="5400000">
            <a:off x="1969951" y="2947747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E4AEA007-C4F0-2111-41B6-CB0899954EFA}"/>
              </a:ext>
            </a:extLst>
          </p:cNvPr>
          <p:cNvSpPr/>
          <p:nvPr/>
        </p:nvSpPr>
        <p:spPr>
          <a:xfrm rot="5400000">
            <a:off x="1969950" y="4611193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asellaDiTesto 11">
            <a:extLst>
              <a:ext uri="{FF2B5EF4-FFF2-40B4-BE49-F238E27FC236}">
                <a16:creationId xmlns:a16="http://schemas.microsoft.com/office/drawing/2014/main" id="{5FF4EF81-0D81-CFEB-F557-815A22234BB7}"/>
              </a:ext>
            </a:extLst>
          </p:cNvPr>
          <p:cNvSpPr txBox="1"/>
          <p:nvPr/>
        </p:nvSpPr>
        <p:spPr>
          <a:xfrm>
            <a:off x="2428586" y="4071986"/>
            <a:ext cx="9236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tempo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preferito della fantascienza è il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futuro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I primi scrittori 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 fantascienza hanno pronosticato fatti che poi si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sono 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verificati davvero. A volte, invece, la realtà ha superato l’immaginazione di chi scriveva perché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it-IT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scienza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</a:t>
            </a:r>
            <a:r>
              <a:rPr lang="it-IT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nel tempo,</a:t>
            </a:r>
            <a:r>
              <a:rPr lang="it-IT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 fatto passi da </a:t>
            </a:r>
            <a:r>
              <a:rPr lang="it-IT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gigante.</a:t>
            </a:r>
            <a:endParaRPr lang="it-IT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1F1D89C8-4331-B189-CD46-89A546AF1241}"/>
              </a:ext>
            </a:extLst>
          </p:cNvPr>
          <p:cNvSpPr/>
          <p:nvPr/>
        </p:nvSpPr>
        <p:spPr>
          <a:xfrm>
            <a:off x="701495" y="581089"/>
            <a:ext cx="1150667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CARATTERISTICHE DELLA FANTASCIENZA</a:t>
            </a:r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423" y="1537069"/>
            <a:ext cx="698643" cy="65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20000">
        <p14:pan dir="u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/>
      <p:bldP spid="29" grpId="0" animBg="1"/>
      <p:bldP spid="31" grpId="0" animBg="1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10070E2F-03D9-1DF7-68C1-8A138982A292}"/>
              </a:ext>
            </a:extLst>
          </p:cNvPr>
          <p:cNvSpPr/>
          <p:nvPr/>
        </p:nvSpPr>
        <p:spPr>
          <a:xfrm rot="5400000">
            <a:off x="6126928" y="-4020686"/>
            <a:ext cx="108000" cy="10883134"/>
          </a:xfrm>
          <a:prstGeom prst="rect">
            <a:avLst/>
          </a:prstGeom>
          <a:solidFill>
            <a:srgbClr val="37A6A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25AB758-7754-5640-1945-620177A43F99}"/>
              </a:ext>
            </a:extLst>
          </p:cNvPr>
          <p:cNvSpPr/>
          <p:nvPr/>
        </p:nvSpPr>
        <p:spPr>
          <a:xfrm>
            <a:off x="527228" y="372533"/>
            <a:ext cx="216000" cy="6107540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2" name="Gruppo 7">
            <a:extLst>
              <a:ext uri="{FF2B5EF4-FFF2-40B4-BE49-F238E27FC236}">
                <a16:creationId xmlns:a16="http://schemas.microsoft.com/office/drawing/2014/main" id="{E54E571A-2E87-9083-C325-1C6F5FF90CF9}"/>
              </a:ext>
            </a:extLst>
          </p:cNvPr>
          <p:cNvGrpSpPr/>
          <p:nvPr/>
        </p:nvGrpSpPr>
        <p:grpSpPr>
          <a:xfrm>
            <a:off x="10560496" y="6129300"/>
            <a:ext cx="1764196" cy="350773"/>
            <a:chOff x="10560496" y="6282735"/>
            <a:chExt cx="1764196" cy="350773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50D0CA0C-230F-9AB4-33BB-A7DC87B075C3}"/>
                </a:ext>
              </a:extLst>
            </p:cNvPr>
            <p:cNvSpPr/>
            <p:nvPr/>
          </p:nvSpPr>
          <p:spPr>
            <a:xfrm>
              <a:off x="10560496" y="6282735"/>
              <a:ext cx="1764196" cy="350773"/>
            </a:xfrm>
            <a:prstGeom prst="rect">
              <a:avLst/>
            </a:prstGeom>
            <a:solidFill>
              <a:srgbClr val="C217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10" name="Immagine 9" descr="logo_zanichelli.png">
              <a:extLst>
                <a:ext uri="{FF2B5EF4-FFF2-40B4-BE49-F238E27FC236}">
                  <a16:creationId xmlns:a16="http://schemas.microsoft.com/office/drawing/2014/main" id="{1773344A-388F-BF36-5B1D-6740D2A28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508" y="6341176"/>
              <a:ext cx="1296144" cy="233891"/>
            </a:xfrm>
            <a:prstGeom prst="rect">
              <a:avLst/>
            </a:prstGeom>
          </p:spPr>
        </p:pic>
      </p:grpSp>
      <p:sp>
        <p:nvSpPr>
          <p:cNvPr id="12" name="Rettangolo 4">
            <a:extLst>
              <a:ext uri="{FF2B5EF4-FFF2-40B4-BE49-F238E27FC236}">
                <a16:creationId xmlns:a16="http://schemas.microsoft.com/office/drawing/2014/main" id="{2572D4B6-DF85-6428-E440-30DB18391F7D}"/>
              </a:ext>
            </a:extLst>
          </p:cNvPr>
          <p:cNvSpPr/>
          <p:nvPr/>
        </p:nvSpPr>
        <p:spPr>
          <a:xfrm>
            <a:off x="2428586" y="1596360"/>
            <a:ext cx="79208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37A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sottogeneri della fantascienza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DFE3188B-D403-CFBA-001E-5EADBBEB2D26}"/>
              </a:ext>
            </a:extLst>
          </p:cNvPr>
          <p:cNvSpPr/>
          <p:nvPr/>
        </p:nvSpPr>
        <p:spPr>
          <a:xfrm>
            <a:off x="701488" y="581089"/>
            <a:ext cx="1150667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CARATTERISTICHE DELLA FANTASCIENZA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6D039816-6397-287F-C99B-B88207DF21E7}"/>
              </a:ext>
            </a:extLst>
          </p:cNvPr>
          <p:cNvSpPr txBox="1"/>
          <p:nvPr/>
        </p:nvSpPr>
        <p:spPr>
          <a:xfrm>
            <a:off x="6453948" y="4065577"/>
            <a:ext cx="4214560" cy="1938992"/>
          </a:xfrm>
          <a:prstGeom prst="rect">
            <a:avLst/>
          </a:prstGeom>
          <a:solidFill>
            <a:srgbClr val="37A6A9">
              <a:alpha val="20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UCRONIA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Segue le sorti alternative della storia umana: per esempio, che cosa sarebbe successo se Hitler avesse vinto la 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Seconda guerra mondiale?</a:t>
            </a:r>
            <a:endParaRPr lang="it-IT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D039816-6397-287F-C99B-B88207DF21E7}"/>
              </a:ext>
            </a:extLst>
          </p:cNvPr>
          <p:cNvSpPr txBox="1"/>
          <p:nvPr/>
        </p:nvSpPr>
        <p:spPr>
          <a:xfrm>
            <a:off x="883339" y="2194125"/>
            <a:ext cx="5239358" cy="707886"/>
          </a:xfrm>
          <a:prstGeom prst="rect">
            <a:avLst/>
          </a:prstGeom>
          <a:solidFill>
            <a:srgbClr val="37A6A9">
              <a:alpha val="20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SPACE OPERA 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Racconta le esplorazioni nello spazio.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6D039816-6397-287F-C99B-B88207DF21E7}"/>
              </a:ext>
            </a:extLst>
          </p:cNvPr>
          <p:cNvSpPr txBox="1"/>
          <p:nvPr/>
        </p:nvSpPr>
        <p:spPr>
          <a:xfrm>
            <a:off x="872773" y="4527242"/>
            <a:ext cx="5239358" cy="1015663"/>
          </a:xfrm>
          <a:prstGeom prst="rect">
            <a:avLst/>
          </a:prstGeom>
          <a:solidFill>
            <a:srgbClr val="37A6A9">
              <a:alpha val="20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XENOFICTION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 come protagoniste delle specie aliene.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6D039816-6397-287F-C99B-B88207DF21E7}"/>
              </a:ext>
            </a:extLst>
          </p:cNvPr>
          <p:cNvSpPr txBox="1"/>
          <p:nvPr/>
        </p:nvSpPr>
        <p:spPr>
          <a:xfrm>
            <a:off x="883339" y="3052907"/>
            <a:ext cx="5239358" cy="1323439"/>
          </a:xfrm>
          <a:prstGeom prst="rect">
            <a:avLst/>
          </a:prstGeom>
          <a:solidFill>
            <a:srgbClr val="37A6A9">
              <a:alpha val="20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STEAMPUNK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Narra di un “futuro passato”, con macchinari futuristici che vengono azionati a vapore.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D039816-6397-287F-C99B-B88207DF21E7}"/>
              </a:ext>
            </a:extLst>
          </p:cNvPr>
          <p:cNvSpPr txBox="1"/>
          <p:nvPr/>
        </p:nvSpPr>
        <p:spPr>
          <a:xfrm>
            <a:off x="851240" y="5693801"/>
            <a:ext cx="5239358" cy="1015663"/>
          </a:xfrm>
          <a:prstGeom prst="rect">
            <a:avLst/>
          </a:prstGeom>
          <a:solidFill>
            <a:srgbClr val="37A6A9">
              <a:alpha val="20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UTOPIA</a:t>
            </a:r>
          </a:p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Utilizza ambientazioni 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cui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regnano 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giustizia e il benessere assoluto.</a:t>
            </a:r>
          </a:p>
        </p:txBody>
      </p:sp>
      <p:pic>
        <p:nvPicPr>
          <p:cNvPr id="18" name="Immagin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943" y="1515234"/>
            <a:ext cx="698643" cy="655204"/>
          </a:xfrm>
          <a:prstGeom prst="rect">
            <a:avLst/>
          </a:prstGeom>
        </p:spPr>
      </p:pic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6D039816-6397-287F-C99B-B88207DF21E7}"/>
              </a:ext>
            </a:extLst>
          </p:cNvPr>
          <p:cNvSpPr txBox="1"/>
          <p:nvPr/>
        </p:nvSpPr>
        <p:spPr>
          <a:xfrm>
            <a:off x="6454826" y="2189772"/>
            <a:ext cx="4213682" cy="1631216"/>
          </a:xfrm>
          <a:prstGeom prst="rect">
            <a:avLst/>
          </a:prstGeom>
          <a:solidFill>
            <a:srgbClr val="37A6A9">
              <a:alpha val="20000"/>
            </a:srgbClr>
          </a:solidFill>
        </p:spPr>
        <p:txBody>
          <a:bodyPr wrap="square" rtlCol="0">
            <a:spAutoFit/>
          </a:bodyPr>
          <a:lstStyle/>
          <a:p>
            <a:r>
              <a:rPr lang="it-IT" sz="20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DISTOPIA</a:t>
            </a:r>
          </a:p>
          <a:p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Racconta di mondi dove i peggiori difetti umani hanno preso il sopravvento e modificato la società in peggio</a:t>
            </a:r>
            <a:endParaRPr lang="it-IT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41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0000">
        <p14:pan dir="u"/>
      </p:transition>
    </mc:Choice>
    <mc:Fallback xmlns="">
      <p:transition spd="slow" advClick="0" advTm="3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 animBg="1"/>
      <p:bldP spid="20" grpId="0" animBg="1"/>
      <p:bldP spid="21" grpId="0" animBg="1"/>
      <p:bldP spid="15" grpId="0" animBg="1"/>
      <p:bldP spid="14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10070E2F-03D9-1DF7-68C1-8A138982A292}"/>
              </a:ext>
            </a:extLst>
          </p:cNvPr>
          <p:cNvSpPr/>
          <p:nvPr/>
        </p:nvSpPr>
        <p:spPr>
          <a:xfrm rot="5400000">
            <a:off x="6126928" y="-4020686"/>
            <a:ext cx="108000" cy="10883134"/>
          </a:xfrm>
          <a:prstGeom prst="rect">
            <a:avLst/>
          </a:prstGeom>
          <a:solidFill>
            <a:srgbClr val="37A6A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25AB758-7754-5640-1945-620177A43F99}"/>
              </a:ext>
            </a:extLst>
          </p:cNvPr>
          <p:cNvSpPr/>
          <p:nvPr/>
        </p:nvSpPr>
        <p:spPr>
          <a:xfrm>
            <a:off x="527228" y="372533"/>
            <a:ext cx="216000" cy="6107540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2" name="Gruppo 7">
            <a:extLst>
              <a:ext uri="{FF2B5EF4-FFF2-40B4-BE49-F238E27FC236}">
                <a16:creationId xmlns:a16="http://schemas.microsoft.com/office/drawing/2014/main" id="{E54E571A-2E87-9083-C325-1C6F5FF90CF9}"/>
              </a:ext>
            </a:extLst>
          </p:cNvPr>
          <p:cNvGrpSpPr/>
          <p:nvPr/>
        </p:nvGrpSpPr>
        <p:grpSpPr>
          <a:xfrm>
            <a:off x="10560496" y="6129300"/>
            <a:ext cx="1764196" cy="350773"/>
            <a:chOff x="10560496" y="6282735"/>
            <a:chExt cx="1764196" cy="350773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50D0CA0C-230F-9AB4-33BB-A7DC87B075C3}"/>
                </a:ext>
              </a:extLst>
            </p:cNvPr>
            <p:cNvSpPr/>
            <p:nvPr/>
          </p:nvSpPr>
          <p:spPr>
            <a:xfrm>
              <a:off x="10560496" y="6282735"/>
              <a:ext cx="1764196" cy="350773"/>
            </a:xfrm>
            <a:prstGeom prst="rect">
              <a:avLst/>
            </a:prstGeom>
            <a:solidFill>
              <a:srgbClr val="C217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10" name="Immagine 9" descr="logo_zanichelli.png">
              <a:extLst>
                <a:ext uri="{FF2B5EF4-FFF2-40B4-BE49-F238E27FC236}">
                  <a16:creationId xmlns:a16="http://schemas.microsoft.com/office/drawing/2014/main" id="{1773344A-388F-BF36-5B1D-6740D2A28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508" y="6341176"/>
              <a:ext cx="1296144" cy="233891"/>
            </a:xfrm>
            <a:prstGeom prst="rect">
              <a:avLst/>
            </a:prstGeom>
          </p:spPr>
        </p:pic>
      </p:grpSp>
      <p:sp>
        <p:nvSpPr>
          <p:cNvPr id="14" name="Rettangolo 4">
            <a:extLst>
              <a:ext uri="{FF2B5EF4-FFF2-40B4-BE49-F238E27FC236}">
                <a16:creationId xmlns:a16="http://schemas.microsoft.com/office/drawing/2014/main" id="{7E339A34-22B3-82D7-9EB3-7F2703AF1F90}"/>
              </a:ext>
            </a:extLst>
          </p:cNvPr>
          <p:cNvSpPr/>
          <p:nvPr/>
        </p:nvSpPr>
        <p:spPr>
          <a:xfrm>
            <a:off x="2428586" y="1596360"/>
            <a:ext cx="79208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37A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sottogeneri della fantascienza: la distopia</a:t>
            </a: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56A405DB-8626-6BBE-B877-BC89A5B0E43D}"/>
              </a:ext>
            </a:extLst>
          </p:cNvPr>
          <p:cNvSpPr/>
          <p:nvPr/>
        </p:nvSpPr>
        <p:spPr>
          <a:xfrm rot="5400000">
            <a:off x="1931310" y="2639965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E4AEA007-C4F0-2111-41B6-CB0899954EFA}"/>
              </a:ext>
            </a:extLst>
          </p:cNvPr>
          <p:cNvSpPr/>
          <p:nvPr/>
        </p:nvSpPr>
        <p:spPr>
          <a:xfrm rot="5400000">
            <a:off x="1931311" y="3883477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CasellaDiTesto 11">
            <a:extLst>
              <a:ext uri="{FF2B5EF4-FFF2-40B4-BE49-F238E27FC236}">
                <a16:creationId xmlns:a16="http://schemas.microsoft.com/office/drawing/2014/main" id="{5FF4EF81-0D81-CFEB-F557-815A22234BB7}"/>
              </a:ext>
            </a:extLst>
          </p:cNvPr>
          <p:cNvSpPr txBox="1"/>
          <p:nvPr/>
        </p:nvSpPr>
        <p:spPr>
          <a:xfrm>
            <a:off x="2432757" y="3481253"/>
            <a:ext cx="9236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Attraverso la descrizione di altri mondi,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gli autori mostrano i lati negativi e pericolosi della società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Che cosa capiterebbe se essi prendessero il sopravvento? 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1F1D89C8-4331-B189-CD46-89A546AF1241}"/>
              </a:ext>
            </a:extLst>
          </p:cNvPr>
          <p:cNvSpPr/>
          <p:nvPr/>
        </p:nvSpPr>
        <p:spPr>
          <a:xfrm>
            <a:off x="701495" y="581089"/>
            <a:ext cx="1150667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CARATTERISTICHE DELLA FANTASCIENZA</a:t>
            </a:r>
          </a:p>
        </p:txBody>
      </p:sp>
      <p:sp>
        <p:nvSpPr>
          <p:cNvPr id="19" name="CasellaDiTesto 11">
            <a:extLst>
              <a:ext uri="{FF2B5EF4-FFF2-40B4-BE49-F238E27FC236}">
                <a16:creationId xmlns:a16="http://schemas.microsoft.com/office/drawing/2014/main" id="{DA51146F-E0E1-92F8-01EC-3AF363EB2F26}"/>
              </a:ext>
            </a:extLst>
          </p:cNvPr>
          <p:cNvSpPr txBox="1"/>
          <p:nvPr/>
        </p:nvSpPr>
        <p:spPr>
          <a:xfrm>
            <a:off x="2419507" y="2247616"/>
            <a:ext cx="91939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È il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contrario dell’utopia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ci conduce in mondi dove i peggiori difetti della nostra società e dei comportamenti umani vengono portati fino alle loro estreme conseguenze.</a:t>
            </a:r>
          </a:p>
        </p:txBody>
      </p:sp>
      <p:sp>
        <p:nvSpPr>
          <p:cNvPr id="20" name="CasellaDiTesto 11">
            <a:extLst>
              <a:ext uri="{FF2B5EF4-FFF2-40B4-BE49-F238E27FC236}">
                <a16:creationId xmlns:a16="http://schemas.microsoft.com/office/drawing/2014/main" id="{5FF4EF81-0D81-CFEB-F557-815A22234BB7}"/>
              </a:ext>
            </a:extLst>
          </p:cNvPr>
          <p:cNvSpPr txBox="1"/>
          <p:nvPr/>
        </p:nvSpPr>
        <p:spPr>
          <a:xfrm>
            <a:off x="2432757" y="4710562"/>
            <a:ext cx="92361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genere ha permesso di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sollevare questioni importanti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come la violenza dei regimi totalitari: basti pensare al romanzo </a:t>
            </a:r>
            <a:r>
              <a:rPr lang="it-IT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fattoria degli animali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George Orwell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it-IT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Isosceles Triangle 30">
            <a:extLst>
              <a:ext uri="{FF2B5EF4-FFF2-40B4-BE49-F238E27FC236}">
                <a16:creationId xmlns:a16="http://schemas.microsoft.com/office/drawing/2014/main" id="{E4AEA007-C4F0-2111-41B6-CB0899954EFA}"/>
              </a:ext>
            </a:extLst>
          </p:cNvPr>
          <p:cNvSpPr/>
          <p:nvPr/>
        </p:nvSpPr>
        <p:spPr>
          <a:xfrm rot="5400000">
            <a:off x="1931312" y="5125526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423" y="1537069"/>
            <a:ext cx="698643" cy="65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2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20000">
        <p14:pan dir="u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0"/>
                            </p:stCondLst>
                            <p:childTnLst>
                              <p:par>
                                <p:cTn id="35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9" grpId="0" animBg="1"/>
      <p:bldP spid="31" grpId="0" animBg="1"/>
      <p:bldP spid="15" grpId="0"/>
      <p:bldP spid="19" grpId="0"/>
      <p:bldP spid="20" grpId="0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10070E2F-03D9-1DF7-68C1-8A138982A292}"/>
              </a:ext>
            </a:extLst>
          </p:cNvPr>
          <p:cNvSpPr/>
          <p:nvPr/>
        </p:nvSpPr>
        <p:spPr>
          <a:xfrm rot="5400000">
            <a:off x="6126928" y="-4020686"/>
            <a:ext cx="108000" cy="10883134"/>
          </a:xfrm>
          <a:prstGeom prst="rect">
            <a:avLst/>
          </a:prstGeom>
          <a:solidFill>
            <a:srgbClr val="37A6A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25AB758-7754-5640-1945-620177A43F99}"/>
              </a:ext>
            </a:extLst>
          </p:cNvPr>
          <p:cNvSpPr/>
          <p:nvPr/>
        </p:nvSpPr>
        <p:spPr>
          <a:xfrm>
            <a:off x="527228" y="372533"/>
            <a:ext cx="216000" cy="6107540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E54E571A-2E87-9083-C325-1C6F5FF90CF9}"/>
              </a:ext>
            </a:extLst>
          </p:cNvPr>
          <p:cNvGrpSpPr/>
          <p:nvPr/>
        </p:nvGrpSpPr>
        <p:grpSpPr>
          <a:xfrm>
            <a:off x="10560496" y="6129300"/>
            <a:ext cx="1764196" cy="350773"/>
            <a:chOff x="10560496" y="6282735"/>
            <a:chExt cx="1764196" cy="350773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50D0CA0C-230F-9AB4-33BB-A7DC87B075C3}"/>
                </a:ext>
              </a:extLst>
            </p:cNvPr>
            <p:cNvSpPr/>
            <p:nvPr/>
          </p:nvSpPr>
          <p:spPr>
            <a:xfrm>
              <a:off x="10560496" y="6282735"/>
              <a:ext cx="1764196" cy="350773"/>
            </a:xfrm>
            <a:prstGeom prst="rect">
              <a:avLst/>
            </a:prstGeom>
            <a:solidFill>
              <a:srgbClr val="C217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10" name="Immagine 9" descr="logo_zanichelli.png">
              <a:extLst>
                <a:ext uri="{FF2B5EF4-FFF2-40B4-BE49-F238E27FC236}">
                  <a16:creationId xmlns:a16="http://schemas.microsoft.com/office/drawing/2014/main" id="{1773344A-388F-BF36-5B1D-6740D2A28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508" y="6341176"/>
              <a:ext cx="1296144" cy="233891"/>
            </a:xfrm>
            <a:prstGeom prst="rect">
              <a:avLst/>
            </a:prstGeom>
          </p:spPr>
        </p:pic>
      </p:grpSp>
      <p:sp>
        <p:nvSpPr>
          <p:cNvPr id="13" name="Rettangolo 4">
            <a:extLst>
              <a:ext uri="{FF2B5EF4-FFF2-40B4-BE49-F238E27FC236}">
                <a16:creationId xmlns:a16="http://schemas.microsoft.com/office/drawing/2014/main" id="{1F8BEC68-5F8A-D903-DBCA-7115A36DDFF2}"/>
              </a:ext>
            </a:extLst>
          </p:cNvPr>
          <p:cNvSpPr/>
          <p:nvPr/>
        </p:nvSpPr>
        <p:spPr>
          <a:xfrm>
            <a:off x="2428586" y="1596360"/>
            <a:ext cx="79208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37A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 cosa</a:t>
            </a:r>
          </a:p>
        </p:txBody>
      </p:sp>
      <p:sp>
        <p:nvSpPr>
          <p:cNvPr id="18" name="Isosceles Triangle 18">
            <a:extLst>
              <a:ext uri="{FF2B5EF4-FFF2-40B4-BE49-F238E27FC236}">
                <a16:creationId xmlns:a16="http://schemas.microsoft.com/office/drawing/2014/main" id="{3445711F-9292-1BA1-9395-05D94CD5C9A5}"/>
              </a:ext>
            </a:extLst>
          </p:cNvPr>
          <p:cNvSpPr/>
          <p:nvPr/>
        </p:nvSpPr>
        <p:spPr>
          <a:xfrm rot="5400000">
            <a:off x="1931027" y="2803059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1D41088B-C835-3E9A-5819-4E5523ADC84F}"/>
              </a:ext>
            </a:extLst>
          </p:cNvPr>
          <p:cNvSpPr/>
          <p:nvPr/>
        </p:nvSpPr>
        <p:spPr>
          <a:xfrm>
            <a:off x="701499" y="581089"/>
            <a:ext cx="1150667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CARATTERISTICHE DELLA FANTASCIENZA</a:t>
            </a:r>
          </a:p>
        </p:txBody>
      </p:sp>
      <p:sp>
        <p:nvSpPr>
          <p:cNvPr id="14" name="CasellaDiTesto 10">
            <a:extLst>
              <a:ext uri="{FF2B5EF4-FFF2-40B4-BE49-F238E27FC236}">
                <a16:creationId xmlns:a16="http://schemas.microsoft.com/office/drawing/2014/main" id="{A7177596-CA69-E4A8-2E1D-02939ED997DD}"/>
              </a:ext>
            </a:extLst>
          </p:cNvPr>
          <p:cNvSpPr txBox="1"/>
          <p:nvPr/>
        </p:nvSpPr>
        <p:spPr>
          <a:xfrm>
            <a:off x="2405066" y="4913968"/>
            <a:ext cx="92174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corsa inarrestabile del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progresso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però, alimenta delle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domande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su di esso: dove ci porterà? Saremo in grado di controllarlo? </a:t>
            </a:r>
          </a:p>
        </p:txBody>
      </p:sp>
      <p:sp>
        <p:nvSpPr>
          <p:cNvPr id="15" name="Isosceles Triangle 18">
            <a:extLst>
              <a:ext uri="{FF2B5EF4-FFF2-40B4-BE49-F238E27FC236}">
                <a16:creationId xmlns:a16="http://schemas.microsoft.com/office/drawing/2014/main" id="{BEA20E8D-2DB4-1CBF-8362-0743B529C3CC}"/>
              </a:ext>
            </a:extLst>
          </p:cNvPr>
          <p:cNvSpPr/>
          <p:nvPr/>
        </p:nvSpPr>
        <p:spPr>
          <a:xfrm rot="5400000">
            <a:off x="1931027" y="5173164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CasellaDiTesto 10">
            <a:extLst>
              <a:ext uri="{FF2B5EF4-FFF2-40B4-BE49-F238E27FC236}">
                <a16:creationId xmlns:a16="http://schemas.microsoft.com/office/drawing/2014/main" id="{A7177596-CA69-E4A8-2E1D-02939ED997DD}"/>
              </a:ext>
            </a:extLst>
          </p:cNvPr>
          <p:cNvSpPr txBox="1"/>
          <p:nvPr/>
        </p:nvSpPr>
        <p:spPr>
          <a:xfrm>
            <a:off x="2428586" y="2356349"/>
            <a:ext cx="9217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fantascienza moderna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nasce all’inizio del XX secolo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 la </a:t>
            </a:r>
            <a:r>
              <a:rPr lang="it-IT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Rivoluzione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industriale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grandi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invenzioni tecnologiche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l’automobile, la catena di montaggio, l’illuminazione elettrica.</a:t>
            </a:r>
            <a:endParaRPr lang="it-IT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CasellaDiTesto 10">
            <a:extLst>
              <a:ext uri="{FF2B5EF4-FFF2-40B4-BE49-F238E27FC236}">
                <a16:creationId xmlns:a16="http://schemas.microsoft.com/office/drawing/2014/main" id="{A7177596-CA69-E4A8-2E1D-02939ED997DD}"/>
              </a:ext>
            </a:extLst>
          </p:cNvPr>
          <p:cNvSpPr txBox="1"/>
          <p:nvPr/>
        </p:nvSpPr>
        <p:spPr>
          <a:xfrm>
            <a:off x="2428586" y="3701114"/>
            <a:ext cx="9217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sensazione è che l’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intelligenza umana applicata alla scienza 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possa proiettare l’uomo in un futuro caratterizzato da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rapidità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assenza di limiti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it-IT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Isosceles Triangle 18">
            <a:extLst>
              <a:ext uri="{FF2B5EF4-FFF2-40B4-BE49-F238E27FC236}">
                <a16:creationId xmlns:a16="http://schemas.microsoft.com/office/drawing/2014/main" id="{BEA20E8D-2DB4-1CBF-8362-0743B529C3CC}"/>
              </a:ext>
            </a:extLst>
          </p:cNvPr>
          <p:cNvSpPr/>
          <p:nvPr/>
        </p:nvSpPr>
        <p:spPr>
          <a:xfrm rot="5400000">
            <a:off x="1931027" y="4104974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6" name="Immagin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423" y="1537069"/>
            <a:ext cx="698643" cy="65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4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20000">
        <p14:pan dir="u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 animBg="1"/>
      <p:bldP spid="14" grpId="0"/>
      <p:bldP spid="15" grpId="0" animBg="1"/>
      <p:bldP spid="25" grpId="0"/>
      <p:bldP spid="26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>
            <a:extLst>
              <a:ext uri="{FF2B5EF4-FFF2-40B4-BE49-F238E27FC236}">
                <a16:creationId xmlns:a16="http://schemas.microsoft.com/office/drawing/2014/main" id="{10070E2F-03D9-1DF7-68C1-8A138982A292}"/>
              </a:ext>
            </a:extLst>
          </p:cNvPr>
          <p:cNvSpPr/>
          <p:nvPr/>
        </p:nvSpPr>
        <p:spPr>
          <a:xfrm rot="5400000">
            <a:off x="6126928" y="-4020686"/>
            <a:ext cx="108000" cy="10883134"/>
          </a:xfrm>
          <a:prstGeom prst="rect">
            <a:avLst/>
          </a:prstGeom>
          <a:solidFill>
            <a:srgbClr val="37A6A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D25AB758-7754-5640-1945-620177A43F99}"/>
              </a:ext>
            </a:extLst>
          </p:cNvPr>
          <p:cNvSpPr/>
          <p:nvPr/>
        </p:nvSpPr>
        <p:spPr>
          <a:xfrm>
            <a:off x="527228" y="372533"/>
            <a:ext cx="216000" cy="6107540"/>
          </a:xfrm>
          <a:prstGeom prst="rect">
            <a:avLst/>
          </a:prstGeom>
          <a:solidFill>
            <a:srgbClr val="C00000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grpSp>
        <p:nvGrpSpPr>
          <p:cNvPr id="2" name="Gruppo 7">
            <a:extLst>
              <a:ext uri="{FF2B5EF4-FFF2-40B4-BE49-F238E27FC236}">
                <a16:creationId xmlns:a16="http://schemas.microsoft.com/office/drawing/2014/main" id="{E54E571A-2E87-9083-C325-1C6F5FF90CF9}"/>
              </a:ext>
            </a:extLst>
          </p:cNvPr>
          <p:cNvGrpSpPr/>
          <p:nvPr/>
        </p:nvGrpSpPr>
        <p:grpSpPr>
          <a:xfrm>
            <a:off x="10560496" y="6129300"/>
            <a:ext cx="1764196" cy="350773"/>
            <a:chOff x="10560496" y="6282735"/>
            <a:chExt cx="1764196" cy="350773"/>
          </a:xfrm>
        </p:grpSpPr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50D0CA0C-230F-9AB4-33BB-A7DC87B075C3}"/>
                </a:ext>
              </a:extLst>
            </p:cNvPr>
            <p:cNvSpPr/>
            <p:nvPr/>
          </p:nvSpPr>
          <p:spPr>
            <a:xfrm>
              <a:off x="10560496" y="6282735"/>
              <a:ext cx="1764196" cy="350773"/>
            </a:xfrm>
            <a:prstGeom prst="rect">
              <a:avLst/>
            </a:prstGeom>
            <a:solidFill>
              <a:srgbClr val="C217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pic>
          <p:nvPicPr>
            <p:cNvPr id="10" name="Immagine 9" descr="logo_zanichelli.png">
              <a:extLst>
                <a:ext uri="{FF2B5EF4-FFF2-40B4-BE49-F238E27FC236}">
                  <a16:creationId xmlns:a16="http://schemas.microsoft.com/office/drawing/2014/main" id="{1773344A-388F-BF36-5B1D-6740D2A28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68508" y="6341176"/>
              <a:ext cx="1296144" cy="233891"/>
            </a:xfrm>
            <a:prstGeom prst="rect">
              <a:avLst/>
            </a:prstGeom>
          </p:spPr>
        </p:pic>
      </p:grpSp>
      <p:sp>
        <p:nvSpPr>
          <p:cNvPr id="13" name="Rettangolo 4">
            <a:extLst>
              <a:ext uri="{FF2B5EF4-FFF2-40B4-BE49-F238E27FC236}">
                <a16:creationId xmlns:a16="http://schemas.microsoft.com/office/drawing/2014/main" id="{1F8BEC68-5F8A-D903-DBCA-7115A36DDFF2}"/>
              </a:ext>
            </a:extLst>
          </p:cNvPr>
          <p:cNvSpPr/>
          <p:nvPr/>
        </p:nvSpPr>
        <p:spPr>
          <a:xfrm>
            <a:off x="2428586" y="1596360"/>
            <a:ext cx="792082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200" b="1" dirty="0">
                <a:solidFill>
                  <a:srgbClr val="37A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Chi</a:t>
            </a:r>
          </a:p>
        </p:txBody>
      </p:sp>
      <p:sp>
        <p:nvSpPr>
          <p:cNvPr id="16" name="CasellaDiTesto 10">
            <a:extLst>
              <a:ext uri="{FF2B5EF4-FFF2-40B4-BE49-F238E27FC236}">
                <a16:creationId xmlns:a16="http://schemas.microsoft.com/office/drawing/2014/main" id="{A7177596-CA69-E4A8-2E1D-02939ED997DD}"/>
              </a:ext>
            </a:extLst>
          </p:cNvPr>
          <p:cNvSpPr txBox="1"/>
          <p:nvPr/>
        </p:nvSpPr>
        <p:spPr>
          <a:xfrm>
            <a:off x="2428586" y="3762778"/>
            <a:ext cx="9217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differenza del fantasy, nella fantascienza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confine fra bene e male è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molto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sottile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spesso si fa fatica a capire quale sia la parte giusta dove stare.</a:t>
            </a:r>
            <a:endParaRPr lang="it-IT" sz="20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BEA20E8D-2DB4-1CBF-8362-0743B529C3CC}"/>
              </a:ext>
            </a:extLst>
          </p:cNvPr>
          <p:cNvSpPr/>
          <p:nvPr/>
        </p:nvSpPr>
        <p:spPr>
          <a:xfrm rot="5400000">
            <a:off x="1931027" y="4164751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Isosceles Triangle 18">
            <a:extLst>
              <a:ext uri="{FF2B5EF4-FFF2-40B4-BE49-F238E27FC236}">
                <a16:creationId xmlns:a16="http://schemas.microsoft.com/office/drawing/2014/main" id="{3445711F-9292-1BA1-9395-05D94CD5C9A5}"/>
              </a:ext>
            </a:extLst>
          </p:cNvPr>
          <p:cNvSpPr/>
          <p:nvPr/>
        </p:nvSpPr>
        <p:spPr>
          <a:xfrm rot="5400000">
            <a:off x="1931027" y="2827620"/>
            <a:ext cx="276225" cy="216000"/>
          </a:xfrm>
          <a:prstGeom prst="triangle">
            <a:avLst/>
          </a:prstGeom>
          <a:solidFill>
            <a:srgbClr val="D34C4C"/>
          </a:solidFill>
          <a:ln>
            <a:solidFill>
              <a:srgbClr val="D34C4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CasellaDiTesto 10">
            <a:extLst>
              <a:ext uri="{FF2B5EF4-FFF2-40B4-BE49-F238E27FC236}">
                <a16:creationId xmlns:a16="http://schemas.microsoft.com/office/drawing/2014/main" id="{96FD8129-DACD-0010-124A-98B73424A1BA}"/>
              </a:ext>
            </a:extLst>
          </p:cNvPr>
          <p:cNvSpPr txBox="1"/>
          <p:nvPr/>
        </p:nvSpPr>
        <p:spPr>
          <a:xfrm>
            <a:off x="2405066" y="2427788"/>
            <a:ext cx="92174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Oltre agli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alieni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esseri provenienti da altri pianeti, tra i personaggi della fantascienza vi sono i </a:t>
            </a:r>
            <a:r>
              <a:rPr lang="it-IT" sz="2000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robot</a:t>
            </a:r>
            <a:r>
              <a:rPr lang="it-IT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gli </a:t>
            </a:r>
            <a:r>
              <a:rPr lang="it-IT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androidi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cioè robot dalla forma umana, e i </a:t>
            </a:r>
            <a:r>
              <a:rPr lang="it-IT" sz="20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cyborg</a:t>
            </a:r>
            <a:r>
              <a:rPr lang="it-IT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una via di mezzo fra uomini e macchine.</a:t>
            </a:r>
            <a:endParaRPr lang="it-IT" sz="2000" strike="sngStrike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1D41088B-C835-3E9A-5819-4E5523ADC84F}"/>
              </a:ext>
            </a:extLst>
          </p:cNvPr>
          <p:cNvSpPr/>
          <p:nvPr/>
        </p:nvSpPr>
        <p:spPr>
          <a:xfrm>
            <a:off x="701499" y="581089"/>
            <a:ext cx="11506675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3500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CARATTERISTICHE DELLA FANTASCIENZA</a:t>
            </a:r>
          </a:p>
        </p:txBody>
      </p:sp>
      <p:pic>
        <p:nvPicPr>
          <p:cNvPr id="14" name="Immagin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423" y="1537069"/>
            <a:ext cx="698643" cy="655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4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20000">
        <p14:pan dir="u"/>
      </p:transition>
    </mc:Choice>
    <mc:Fallback xmlns="">
      <p:transition spd="slow" advClick="0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000"/>
                            </p:stCondLst>
                            <p:childTnLst>
                              <p:par>
                                <p:cTn id="24" presetID="37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19" grpId="0" animBg="1"/>
      <p:bldP spid="18" grpId="0" animBg="1"/>
      <p:bldP spid="21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3537</TotalTime>
  <Words>648</Words>
  <Application>Microsoft Office PowerPoint</Application>
  <PresentationFormat>Widescreen</PresentationFormat>
  <Paragraphs>43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Verdana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Via Favola</dc:title>
  <dc:creator>Candida Messori</dc:creator>
  <cp:lastModifiedBy>Sofia Perlini</cp:lastModifiedBy>
  <cp:revision>189</cp:revision>
  <dcterms:created xsi:type="dcterms:W3CDTF">2022-06-23T08:01:04Z</dcterms:created>
  <dcterms:modified xsi:type="dcterms:W3CDTF">2023-02-10T08:04:05Z</dcterms:modified>
</cp:coreProperties>
</file>