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</p:sldIdLst>
  <p:sldSz cx="18288000" cy="10287000"/>
  <p:notesSz cx="6858000" cy="9144000"/>
  <p:embeddedFontLst>
    <p:embeddedFont>
      <p:font typeface="Ample Display" panose="020B0604020202020204" charset="-128"/>
      <p:regular r:id="rId15"/>
    </p:embeddedFont>
    <p:embeddedFont>
      <p:font typeface="Agrandir Narrow" panose="020B0604020202020204" charset="0"/>
      <p:regular r:id="rId16"/>
    </p:embeddedFont>
    <p:embeddedFont>
      <p:font typeface="Allura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agalin" panose="020B0604020202020204" charset="0"/>
      <p:regular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45" autoAdjust="0"/>
  </p:normalViewPr>
  <p:slideViewPr>
    <p:cSldViewPr>
      <p:cViewPr varScale="1">
        <p:scale>
          <a:sx n="55" d="100"/>
          <a:sy n="55" d="100"/>
        </p:scale>
        <p:origin x="658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p:transition spd="slow" advClick="0" advTm="3000"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">
    <p:push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0700" y="7412898"/>
            <a:ext cx="9459386" cy="6305835"/>
            <a:chOff x="0" y="0"/>
            <a:chExt cx="12612515" cy="8407781"/>
          </a:xfrm>
        </p:grpSpPr>
        <p:sp>
          <p:nvSpPr>
            <p:cNvPr id="3" name="Freeform 3"/>
            <p:cNvSpPr/>
            <p:nvPr/>
          </p:nvSpPr>
          <p:spPr>
            <a:xfrm rot="1376474" flipV="1">
              <a:off x="706265" y="2502452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4886168"/>
                  </a:moveTo>
                  <a:lnTo>
                    <a:pt x="6220815" y="4886168"/>
                  </a:lnTo>
                  <a:lnTo>
                    <a:pt x="6220815" y="0"/>
                  </a:lnTo>
                  <a:lnTo>
                    <a:pt x="0" y="0"/>
                  </a:lnTo>
                  <a:lnTo>
                    <a:pt x="0" y="4886168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760734">
              <a:off x="5931321" y="623121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0"/>
                  </a:moveTo>
                  <a:lnTo>
                    <a:pt x="6220815" y="0"/>
                  </a:lnTo>
                  <a:lnTo>
                    <a:pt x="6220815" y="4886167"/>
                  </a:lnTo>
                  <a:lnTo>
                    <a:pt x="0" y="4886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546367">
            <a:off x="-2335664" y="-3048786"/>
            <a:ext cx="11359180" cy="5797465"/>
            <a:chOff x="0" y="0"/>
            <a:chExt cx="15145574" cy="7729953"/>
          </a:xfrm>
        </p:grpSpPr>
        <p:sp>
          <p:nvSpPr>
            <p:cNvPr id="6" name="Freeform 6"/>
            <p:cNvSpPr/>
            <p:nvPr/>
          </p:nvSpPr>
          <p:spPr>
            <a:xfrm rot="-865745">
              <a:off x="592796" y="1247616"/>
              <a:ext cx="7221393" cy="5672076"/>
            </a:xfrm>
            <a:custGeom>
              <a:avLst/>
              <a:gdLst/>
              <a:ahLst/>
              <a:cxnLst/>
              <a:rect l="l" t="t" r="r" b="b"/>
              <a:pathLst>
                <a:path w="7221393" h="5672076">
                  <a:moveTo>
                    <a:pt x="0" y="0"/>
                  </a:moveTo>
                  <a:lnTo>
                    <a:pt x="7221392" y="0"/>
                  </a:lnTo>
                  <a:lnTo>
                    <a:pt x="7221392" y="5672076"/>
                  </a:lnTo>
                  <a:lnTo>
                    <a:pt x="0" y="5672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865745" flipH="1" flipV="1">
              <a:off x="7331385" y="810261"/>
              <a:ext cx="7221393" cy="5672076"/>
            </a:xfrm>
            <a:custGeom>
              <a:avLst/>
              <a:gdLst/>
              <a:ahLst/>
              <a:cxnLst/>
              <a:rect l="l" t="t" r="r" b="b"/>
              <a:pathLst>
                <a:path w="7221393" h="5672076">
                  <a:moveTo>
                    <a:pt x="7221393" y="5672076"/>
                  </a:moveTo>
                  <a:lnTo>
                    <a:pt x="0" y="5672076"/>
                  </a:lnTo>
                  <a:lnTo>
                    <a:pt x="0" y="0"/>
                  </a:lnTo>
                  <a:lnTo>
                    <a:pt x="7221393" y="0"/>
                  </a:lnTo>
                  <a:lnTo>
                    <a:pt x="7221393" y="5672076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-2564247" flipH="1">
            <a:off x="-1374880" y="3488868"/>
            <a:ext cx="7293047" cy="9440242"/>
          </a:xfrm>
          <a:custGeom>
            <a:avLst/>
            <a:gdLst/>
            <a:ahLst/>
            <a:cxnLst/>
            <a:rect l="l" t="t" r="r" b="b"/>
            <a:pathLst>
              <a:path w="7937285" h="11548960">
                <a:moveTo>
                  <a:pt x="7937285" y="0"/>
                </a:moveTo>
                <a:lnTo>
                  <a:pt x="0" y="0"/>
                </a:lnTo>
                <a:lnTo>
                  <a:pt x="0" y="11548960"/>
                </a:lnTo>
                <a:lnTo>
                  <a:pt x="7937285" y="11548960"/>
                </a:lnTo>
                <a:lnTo>
                  <a:pt x="793728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785989">
            <a:off x="12871034" y="-4066136"/>
            <a:ext cx="5691801" cy="8281721"/>
          </a:xfrm>
          <a:custGeom>
            <a:avLst/>
            <a:gdLst/>
            <a:ahLst/>
            <a:cxnLst/>
            <a:rect l="l" t="t" r="r" b="b"/>
            <a:pathLst>
              <a:path w="5691801" h="8281721">
                <a:moveTo>
                  <a:pt x="0" y="0"/>
                </a:moveTo>
                <a:lnTo>
                  <a:pt x="5691802" y="0"/>
                </a:lnTo>
                <a:lnTo>
                  <a:pt x="5691802" y="8281721"/>
                </a:lnTo>
                <a:lnTo>
                  <a:pt x="0" y="82817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6116551" flipH="1">
            <a:off x="12935322" y="-1395328"/>
            <a:ext cx="5894740" cy="6814728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986219" y="1199347"/>
            <a:ext cx="1682891" cy="1648991"/>
            <a:chOff x="0" y="0"/>
            <a:chExt cx="2243855" cy="2198654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rot="-732013">
              <a:off x="189505" y="147519"/>
              <a:ext cx="1315129" cy="1934013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rot="371622" flipH="1">
              <a:off x="1504634" y="34099"/>
              <a:ext cx="686745" cy="1009919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6336847" y="6860659"/>
            <a:ext cx="1592560" cy="1702871"/>
            <a:chOff x="0" y="0"/>
            <a:chExt cx="2123414" cy="2270494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846004" y="0"/>
              <a:ext cx="1277410" cy="1878544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rot="-527021" flipH="1">
              <a:off x="88209" y="995411"/>
              <a:ext cx="828882" cy="1218944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9118253" y="4879657"/>
            <a:ext cx="51495" cy="42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0EBDE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.</a:t>
            </a:r>
          </a:p>
        </p:txBody>
      </p:sp>
      <p:sp>
        <p:nvSpPr>
          <p:cNvPr id="18" name="AutoShape 18"/>
          <p:cNvSpPr/>
          <p:nvPr/>
        </p:nvSpPr>
        <p:spPr>
          <a:xfrm>
            <a:off x="5897880" y="5143500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TextBox 19"/>
          <p:cNvSpPr txBox="1"/>
          <p:nvPr/>
        </p:nvSpPr>
        <p:spPr>
          <a:xfrm>
            <a:off x="5434396" y="1230165"/>
            <a:ext cx="7470703" cy="3798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8"/>
              </a:lnSpc>
            </a:pP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  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Ist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comprensivo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Pg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12     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Classi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IV </a:t>
            </a:r>
          </a:p>
          <a:p>
            <a:pPr algn="ctr">
              <a:lnSpc>
                <a:spcPts val="5648"/>
              </a:lnSpc>
            </a:pP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delle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</a:p>
          <a:p>
            <a:pPr algn="ctr">
              <a:lnSpc>
                <a:spcPts val="5648"/>
              </a:lnSpc>
            </a:pP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Scuole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Primarie</a:t>
            </a:r>
            <a:endParaRPr lang="en-US" sz="4034" dirty="0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  <a:p>
            <a:pPr algn="ctr">
              <a:lnSpc>
                <a:spcPts val="7188"/>
              </a:lnSpc>
            </a:pPr>
            <a:r>
              <a:rPr lang="en-US" sz="51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“La Fonte” e “</a:t>
            </a:r>
            <a:r>
              <a:rPr lang="en-US" sz="51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Tei</a:t>
            </a:r>
            <a:r>
              <a:rPr lang="en-US" sz="51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”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897880" y="5887839"/>
            <a:ext cx="8477362" cy="1592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019"/>
              </a:lnSpc>
            </a:pPr>
            <a:r>
              <a:rPr lang="en-US" sz="9299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LA PILA DI VOLTA</a:t>
            </a:r>
          </a:p>
        </p:txBody>
      </p:sp>
      <p:pic>
        <p:nvPicPr>
          <p:cNvPr id="23" name="kids-music-118820">
            <a:hlinkClick r:id="" action="ppaction://media"/>
            <a:extLst>
              <a:ext uri="{FF2B5EF4-FFF2-40B4-BE49-F238E27FC236}">
                <a16:creationId xmlns:a16="http://schemas.microsoft.com/office/drawing/2014/main" id="{A7C5B100-CE09-45E7-AA24-E14E7D0F9C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480989" y="3010061"/>
            <a:ext cx="2243412" cy="2243412"/>
          </a:xfrm>
          <a:prstGeom prst="rect">
            <a:avLst/>
          </a:prstGeom>
          <a:gradFill>
            <a:gsLst>
              <a:gs pos="0">
                <a:srgbClr val="CDFFD8">
                  <a:alpha val="100000"/>
                </a:srgbClr>
              </a:gs>
              <a:gs pos="100000">
                <a:srgbClr val="FFFF00"/>
              </a:gs>
              <a:gs pos="100000">
                <a:srgbClr val="B1DCEC"/>
              </a:gs>
              <a:gs pos="100000">
                <a:srgbClr val="94B9FF">
                  <a:alpha val="100000"/>
                </a:srgbClr>
              </a:gs>
            </a:gsLst>
            <a:lin ang="0" scaled="0"/>
          </a:gradFill>
          <a:effectLst>
            <a:glow>
              <a:schemeClr val="accent1"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15">
        <p:fade/>
      </p:transition>
    </mc:Choice>
    <mc:Fallback>
      <p:transition spd="med" advTm="50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" objId="2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01158">
            <a:off x="1830581" y="1219060"/>
            <a:ext cx="5873270" cy="7253046"/>
          </a:xfrm>
          <a:custGeom>
            <a:avLst/>
            <a:gdLst/>
            <a:ahLst/>
            <a:cxnLst/>
            <a:rect l="l" t="t" r="r" b="b"/>
            <a:pathLst>
              <a:path w="5873270" h="7253046">
                <a:moveTo>
                  <a:pt x="0" y="0"/>
                </a:moveTo>
                <a:lnTo>
                  <a:pt x="5873270" y="0"/>
                </a:lnTo>
                <a:lnTo>
                  <a:pt x="5873270" y="7253046"/>
                </a:lnTo>
                <a:lnTo>
                  <a:pt x="0" y="7253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31" b="-9659"/>
            </a:stretch>
          </a:blipFill>
        </p:spPr>
      </p:sp>
      <p:sp>
        <p:nvSpPr>
          <p:cNvPr id="3" name="Freeform 3"/>
          <p:cNvSpPr/>
          <p:nvPr/>
        </p:nvSpPr>
        <p:spPr>
          <a:xfrm rot="-1260137">
            <a:off x="9197986" y="1179709"/>
            <a:ext cx="5479510" cy="7077701"/>
          </a:xfrm>
          <a:custGeom>
            <a:avLst/>
            <a:gdLst/>
            <a:ahLst/>
            <a:cxnLst/>
            <a:rect l="l" t="t" r="r" b="b"/>
            <a:pathLst>
              <a:path w="5479510" h="7077701">
                <a:moveTo>
                  <a:pt x="0" y="0"/>
                </a:moveTo>
                <a:lnTo>
                  <a:pt x="5479510" y="0"/>
                </a:lnTo>
                <a:lnTo>
                  <a:pt x="5479510" y="7077701"/>
                </a:lnTo>
                <a:lnTo>
                  <a:pt x="0" y="707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782">
        <p:fade/>
      </p:transition>
    </mc:Choice>
    <mc:Fallback>
      <p:transition spd="med" advTm="7782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27209" y="2043222"/>
            <a:ext cx="6506419" cy="6665112"/>
          </a:xfrm>
          <a:custGeom>
            <a:avLst/>
            <a:gdLst/>
            <a:ahLst/>
            <a:cxnLst/>
            <a:rect l="l" t="t" r="r" b="b"/>
            <a:pathLst>
              <a:path w="6506419" h="6665112">
                <a:moveTo>
                  <a:pt x="0" y="0"/>
                </a:moveTo>
                <a:lnTo>
                  <a:pt x="6506419" y="0"/>
                </a:lnTo>
                <a:lnTo>
                  <a:pt x="6506419" y="6665112"/>
                </a:lnTo>
                <a:lnTo>
                  <a:pt x="0" y="6665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770881" y="2172219"/>
            <a:ext cx="5278076" cy="6814024"/>
          </a:xfrm>
          <a:custGeom>
            <a:avLst/>
            <a:gdLst/>
            <a:ahLst/>
            <a:cxnLst/>
            <a:rect l="l" t="t" r="r" b="b"/>
            <a:pathLst>
              <a:path w="5278076" h="6814024">
                <a:moveTo>
                  <a:pt x="0" y="0"/>
                </a:moveTo>
                <a:lnTo>
                  <a:pt x="5278076" y="0"/>
                </a:lnTo>
                <a:lnTo>
                  <a:pt x="5278076" y="6814023"/>
                </a:lnTo>
                <a:lnTo>
                  <a:pt x="0" y="68140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521">
        <p:fade/>
      </p:transition>
    </mc:Choice>
    <mc:Fallback>
      <p:transition spd="med" advTm="8521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56785" y="1414580"/>
            <a:ext cx="6218384" cy="7843720"/>
          </a:xfrm>
          <a:custGeom>
            <a:avLst/>
            <a:gdLst/>
            <a:ahLst/>
            <a:cxnLst/>
            <a:rect l="l" t="t" r="r" b="b"/>
            <a:pathLst>
              <a:path w="6218384" h="7843720">
                <a:moveTo>
                  <a:pt x="0" y="0"/>
                </a:moveTo>
                <a:lnTo>
                  <a:pt x="6218383" y="0"/>
                </a:lnTo>
                <a:lnTo>
                  <a:pt x="6218383" y="7843720"/>
                </a:lnTo>
                <a:lnTo>
                  <a:pt x="0" y="7843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732" b="-410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76462" y="1414580"/>
            <a:ext cx="6072557" cy="7843720"/>
          </a:xfrm>
          <a:custGeom>
            <a:avLst/>
            <a:gdLst/>
            <a:ahLst/>
            <a:cxnLst/>
            <a:rect l="l" t="t" r="r" b="b"/>
            <a:pathLst>
              <a:path w="6072557" h="7843720">
                <a:moveTo>
                  <a:pt x="0" y="0"/>
                </a:moveTo>
                <a:lnTo>
                  <a:pt x="6072557" y="0"/>
                </a:lnTo>
                <a:lnTo>
                  <a:pt x="6072557" y="7843720"/>
                </a:lnTo>
                <a:lnTo>
                  <a:pt x="0" y="78437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418">
        <p:fade/>
      </p:transition>
    </mc:Choice>
    <mc:Fallback>
      <p:transition spd="med" advTm="9418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12167"/>
            <a:ext cx="4437529" cy="4114800"/>
          </a:xfrm>
          <a:custGeom>
            <a:avLst/>
            <a:gdLst/>
            <a:ahLst/>
            <a:cxnLst/>
            <a:rect l="l" t="t" r="r" b="b"/>
            <a:pathLst>
              <a:path w="4437529" h="4114800">
                <a:moveTo>
                  <a:pt x="0" y="0"/>
                </a:moveTo>
                <a:lnTo>
                  <a:pt x="4437529" y="0"/>
                </a:lnTo>
                <a:lnTo>
                  <a:pt x="44375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231186" y="6076744"/>
            <a:ext cx="3052433" cy="4114800"/>
          </a:xfrm>
          <a:custGeom>
            <a:avLst/>
            <a:gdLst/>
            <a:ahLst/>
            <a:cxnLst/>
            <a:rect l="l" t="t" r="r" b="b"/>
            <a:pathLst>
              <a:path w="3052433" h="4114800">
                <a:moveTo>
                  <a:pt x="0" y="0"/>
                </a:moveTo>
                <a:lnTo>
                  <a:pt x="3052433" y="0"/>
                </a:lnTo>
                <a:lnTo>
                  <a:pt x="30524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556730" y="4983212"/>
            <a:ext cx="3166765" cy="315093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-898403">
            <a:off x="1370589" y="4244767"/>
            <a:ext cx="16472677" cy="12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60"/>
              </a:lnSpc>
              <a:spcBef>
                <a:spcPct val="0"/>
              </a:spcBef>
            </a:pPr>
            <a:r>
              <a:rPr lang="en-US" sz="6543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GRAZIE PER LA VOSTRA ATTENZIONE!!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869">
        <p:fade/>
      </p:transition>
    </mc:Choice>
    <mc:Fallback>
      <p:transition spd="med" advTm="7869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7865" y="2172083"/>
            <a:ext cx="17032269" cy="6195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Abbiamo costruito una Pila di Volta e dimostrato come con materiali semplici e casalinghi sia possibile generare energia elettrica. </a:t>
            </a:r>
          </a:p>
          <a:p>
            <a:pPr algn="ctr">
              <a:lnSpc>
                <a:spcPts val="7419"/>
              </a:lnSpc>
            </a:pPr>
            <a:endParaRPr lang="en-US" sz="52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7419"/>
              </a:lnSpc>
            </a:pPr>
            <a:r>
              <a:rPr lang="en-US" sz="52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Materiali utilizzati: 8 monete da 5 centesimi, carta stagnola, un foglio di carta, acqua, sale e un Led.</a:t>
            </a:r>
          </a:p>
          <a:p>
            <a:pPr algn="ctr">
              <a:lnSpc>
                <a:spcPts val="4759"/>
              </a:lnSpc>
            </a:pPr>
            <a:endParaRPr lang="en-US" sz="52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7023">
        <p:fade/>
      </p:transition>
    </mc:Choice>
    <mc:Fallback>
      <p:transition spd="med" advTm="17023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4158" y="1914525"/>
            <a:ext cx="16735142" cy="7218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b="1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Procedimento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abbiamo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ritagliato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8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dischetti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dal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foglio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carta e 8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dalla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carta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stagnola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tutti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delle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dimensioni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una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moneta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 5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centesimi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Abbiamo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versato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 po’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d’acqua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un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bicchiere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aggiunto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sale.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Abbiamo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iniziato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costruire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 pila,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alternando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una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moneta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1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dischetto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carta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imbevuto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acqua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 sale, 1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dischetto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alluminio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...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fino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terminare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il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materiale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disposizione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Abbiamo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usato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linguetta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più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lunga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del Led sotto la pila e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quella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più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corta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sopra...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ecco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</a:p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il Led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è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acceso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!!!!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130202" y="285991"/>
            <a:ext cx="6027596" cy="2529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  <a:spcBef>
                <a:spcPct val="0"/>
              </a:spcBef>
            </a:pPr>
            <a:r>
              <a:rPr lang="en-US" sz="6899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Descrizione</a:t>
            </a:r>
          </a:p>
          <a:p>
            <a:pPr algn="ctr">
              <a:lnSpc>
                <a:spcPts val="9659"/>
              </a:lnSpc>
              <a:spcBef>
                <a:spcPct val="0"/>
              </a:spcBef>
            </a:pPr>
            <a:endParaRPr lang="en-US" sz="6899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5677">
        <p:fade/>
      </p:transition>
    </mc:Choice>
    <mc:Fallback>
      <p:transition spd="med" advTm="25677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78798" y="368939"/>
            <a:ext cx="9243208" cy="9572068"/>
          </a:xfrm>
          <a:custGeom>
            <a:avLst/>
            <a:gdLst/>
            <a:ahLst/>
            <a:cxnLst/>
            <a:rect l="l" t="t" r="r" b="b"/>
            <a:pathLst>
              <a:path w="9243208" h="9572068">
                <a:moveTo>
                  <a:pt x="0" y="0"/>
                </a:moveTo>
                <a:lnTo>
                  <a:pt x="9243208" y="0"/>
                </a:lnTo>
                <a:lnTo>
                  <a:pt x="9243208" y="9572067"/>
                </a:lnTo>
                <a:lnTo>
                  <a:pt x="0" y="9572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791" b="-5791"/>
            </a:stretch>
          </a:blipFill>
        </p:spPr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5292B2E-E721-45DF-83A5-2007D6D554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4" y="2324100"/>
            <a:ext cx="3714750" cy="4953000"/>
          </a:xfrm>
          <a:prstGeom prst="rect">
            <a:avLst/>
          </a:prstGeom>
          <a:effectLst>
            <a:glow rad="406400">
              <a:schemeClr val="accent1">
                <a:lumMod val="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105">
        <p:fade/>
      </p:transition>
    </mc:Choice>
    <mc:Fallback>
      <p:transition spd="med" advTm="9105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0700" y="7412898"/>
            <a:ext cx="9459386" cy="6305835"/>
            <a:chOff x="0" y="0"/>
            <a:chExt cx="12612515" cy="8407781"/>
          </a:xfrm>
        </p:grpSpPr>
        <p:sp>
          <p:nvSpPr>
            <p:cNvPr id="3" name="Freeform 3"/>
            <p:cNvSpPr/>
            <p:nvPr/>
          </p:nvSpPr>
          <p:spPr>
            <a:xfrm rot="1376474" flipV="1">
              <a:off x="706265" y="2502452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4886168"/>
                  </a:moveTo>
                  <a:lnTo>
                    <a:pt x="6220815" y="4886168"/>
                  </a:lnTo>
                  <a:lnTo>
                    <a:pt x="6220815" y="0"/>
                  </a:lnTo>
                  <a:lnTo>
                    <a:pt x="0" y="0"/>
                  </a:lnTo>
                  <a:lnTo>
                    <a:pt x="0" y="4886168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760734">
              <a:off x="5931321" y="623121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0"/>
                  </a:moveTo>
                  <a:lnTo>
                    <a:pt x="6220815" y="0"/>
                  </a:lnTo>
                  <a:lnTo>
                    <a:pt x="6220815" y="4886167"/>
                  </a:lnTo>
                  <a:lnTo>
                    <a:pt x="0" y="4886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546367">
            <a:off x="-2335664" y="-3048786"/>
            <a:ext cx="11359180" cy="5797465"/>
            <a:chOff x="0" y="0"/>
            <a:chExt cx="15145574" cy="7729953"/>
          </a:xfrm>
        </p:grpSpPr>
        <p:sp>
          <p:nvSpPr>
            <p:cNvPr id="6" name="Freeform 6"/>
            <p:cNvSpPr/>
            <p:nvPr/>
          </p:nvSpPr>
          <p:spPr>
            <a:xfrm rot="-865745">
              <a:off x="592796" y="1247616"/>
              <a:ext cx="7221393" cy="5672076"/>
            </a:xfrm>
            <a:custGeom>
              <a:avLst/>
              <a:gdLst/>
              <a:ahLst/>
              <a:cxnLst/>
              <a:rect l="l" t="t" r="r" b="b"/>
              <a:pathLst>
                <a:path w="7221393" h="5672076">
                  <a:moveTo>
                    <a:pt x="0" y="0"/>
                  </a:moveTo>
                  <a:lnTo>
                    <a:pt x="7221392" y="0"/>
                  </a:lnTo>
                  <a:lnTo>
                    <a:pt x="7221392" y="5672076"/>
                  </a:lnTo>
                  <a:lnTo>
                    <a:pt x="0" y="5672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865745" flipH="1" flipV="1">
              <a:off x="7331385" y="810261"/>
              <a:ext cx="7221393" cy="5672076"/>
            </a:xfrm>
            <a:custGeom>
              <a:avLst/>
              <a:gdLst/>
              <a:ahLst/>
              <a:cxnLst/>
              <a:rect l="l" t="t" r="r" b="b"/>
              <a:pathLst>
                <a:path w="7221393" h="5672076">
                  <a:moveTo>
                    <a:pt x="7221393" y="5672076"/>
                  </a:moveTo>
                  <a:lnTo>
                    <a:pt x="0" y="5672076"/>
                  </a:lnTo>
                  <a:lnTo>
                    <a:pt x="0" y="0"/>
                  </a:lnTo>
                  <a:lnTo>
                    <a:pt x="7221393" y="0"/>
                  </a:lnTo>
                  <a:lnTo>
                    <a:pt x="7221393" y="5672076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-2564247" flipH="1">
            <a:off x="-105185" y="3299674"/>
            <a:ext cx="7937285" cy="11548960"/>
          </a:xfrm>
          <a:custGeom>
            <a:avLst/>
            <a:gdLst/>
            <a:ahLst/>
            <a:cxnLst/>
            <a:rect l="l" t="t" r="r" b="b"/>
            <a:pathLst>
              <a:path w="7937285" h="11548960">
                <a:moveTo>
                  <a:pt x="7937285" y="0"/>
                </a:moveTo>
                <a:lnTo>
                  <a:pt x="0" y="0"/>
                </a:lnTo>
                <a:lnTo>
                  <a:pt x="0" y="11548960"/>
                </a:lnTo>
                <a:lnTo>
                  <a:pt x="7937285" y="11548960"/>
                </a:lnTo>
                <a:lnTo>
                  <a:pt x="79372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785989">
            <a:off x="12871034" y="-4066136"/>
            <a:ext cx="5691801" cy="8281721"/>
          </a:xfrm>
          <a:custGeom>
            <a:avLst/>
            <a:gdLst/>
            <a:ahLst/>
            <a:cxnLst/>
            <a:rect l="l" t="t" r="r" b="b"/>
            <a:pathLst>
              <a:path w="5691801" h="8281721">
                <a:moveTo>
                  <a:pt x="0" y="0"/>
                </a:moveTo>
                <a:lnTo>
                  <a:pt x="5691802" y="0"/>
                </a:lnTo>
                <a:lnTo>
                  <a:pt x="5691802" y="8281721"/>
                </a:lnTo>
                <a:lnTo>
                  <a:pt x="0" y="8281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118253" y="4879657"/>
            <a:ext cx="51495" cy="42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0EBDE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897880" y="876300"/>
            <a:ext cx="7470703" cy="372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8"/>
              </a:lnSpc>
            </a:pP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  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Ist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comprensivo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Pg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12      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Classi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IV </a:t>
            </a:r>
          </a:p>
          <a:p>
            <a:pPr algn="ctr">
              <a:lnSpc>
                <a:spcPts val="5648"/>
              </a:lnSpc>
            </a:pP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delle</a:t>
            </a:r>
            <a:endParaRPr lang="en-US" sz="4034" dirty="0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  <a:p>
            <a:pPr algn="ctr">
              <a:lnSpc>
                <a:spcPts val="5648"/>
              </a:lnSpc>
            </a:pP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Scuole</a:t>
            </a:r>
            <a:r>
              <a:rPr lang="en-US" sz="40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0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Primarie</a:t>
            </a:r>
            <a:endParaRPr lang="en-US" sz="4034" dirty="0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  <a:p>
            <a:pPr algn="ctr">
              <a:lnSpc>
                <a:spcPts val="7188"/>
              </a:lnSpc>
            </a:pPr>
            <a:r>
              <a:rPr lang="en-US" sz="51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“La Fonte” e “</a:t>
            </a:r>
            <a:r>
              <a:rPr lang="en-US" sz="51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Tei</a:t>
            </a:r>
            <a:r>
              <a:rPr lang="en-US" sz="51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”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695351" y="4905219"/>
            <a:ext cx="11705692" cy="3014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741"/>
              </a:lnSpc>
            </a:pPr>
            <a:r>
              <a:rPr lang="en-US" sz="17672">
                <a:solidFill>
                  <a:srgbClr val="000000"/>
                </a:solidFill>
                <a:latin typeface="Allura"/>
                <a:ea typeface="Allura"/>
                <a:cs typeface="Allura"/>
                <a:sym typeface="Allura"/>
              </a:rPr>
              <a:t>Balloon Car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202">
        <p:fade/>
      </p:transition>
    </mc:Choice>
    <mc:Fallback>
      <p:transition spd="med" advTm="6202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rgbClr val="FFF7AD"/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BFB2BA90-873E-46B8-B3A2-4C76690B1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8699"/>
            <a:ext cx="4419600" cy="5448301"/>
          </a:xfrm>
          <a:prstGeom prst="rect">
            <a:avLst/>
          </a:prstGeom>
          <a:effectLst>
            <a:glow rad="406400">
              <a:schemeClr val="accent1">
                <a:alpha val="21000"/>
              </a:schemeClr>
            </a:glow>
          </a:effectLst>
        </p:spPr>
      </p:pic>
      <p:sp>
        <p:nvSpPr>
          <p:cNvPr id="2" name="TextBox 2"/>
          <p:cNvSpPr txBox="1"/>
          <p:nvPr/>
        </p:nvSpPr>
        <p:spPr>
          <a:xfrm>
            <a:off x="627865" y="2225039"/>
            <a:ext cx="17032269" cy="8228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Abbiamo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costruito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una Balloon Car e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dimostrato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come con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materiali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semplici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casalinghi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sia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possibile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realizzare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una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macchinina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corsa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</a:p>
          <a:p>
            <a:pPr algn="ctr">
              <a:lnSpc>
                <a:spcPts val="7419"/>
              </a:lnSpc>
            </a:pP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sfruttando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l’elemento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aria. </a:t>
            </a:r>
          </a:p>
          <a:p>
            <a:pPr algn="ctr">
              <a:lnSpc>
                <a:spcPts val="7419"/>
              </a:lnSpc>
            </a:pPr>
            <a:endParaRPr lang="en-US" sz="52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7419"/>
              </a:lnSpc>
            </a:pP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Materiali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utilizzati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4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tappi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plastica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2 spaghetti,</a:t>
            </a:r>
          </a:p>
          <a:p>
            <a:pPr algn="ctr">
              <a:lnSpc>
                <a:spcPts val="7419"/>
              </a:lnSpc>
            </a:pP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scatolina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3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cannucce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(una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meglio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snodata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),</a:t>
            </a:r>
          </a:p>
          <a:p>
            <a:pPr algn="ctr">
              <a:lnSpc>
                <a:spcPts val="7419"/>
              </a:lnSpc>
            </a:pP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 </a:t>
            </a:r>
            <a:r>
              <a:rPr lang="en-US" sz="52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palloncino</a:t>
            </a:r>
            <a:r>
              <a:rPr lang="en-US" sz="52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ctr">
              <a:lnSpc>
                <a:spcPts val="4759"/>
              </a:lnSpc>
            </a:pPr>
            <a:endParaRPr lang="en-US" sz="52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130202" y="285991"/>
            <a:ext cx="6027596" cy="2529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  <a:spcBef>
                <a:spcPct val="0"/>
              </a:spcBef>
            </a:pPr>
            <a:r>
              <a:rPr lang="en-US" sz="6899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Descrizione</a:t>
            </a:r>
          </a:p>
          <a:p>
            <a:pPr algn="ctr">
              <a:lnSpc>
                <a:spcPts val="9659"/>
              </a:lnSpc>
              <a:spcBef>
                <a:spcPct val="0"/>
              </a:spcBef>
            </a:pPr>
            <a:endParaRPr lang="en-US" sz="6899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6021">
        <p:fade/>
      </p:transition>
    </mc:Choice>
    <mc:Fallback>
      <p:transition spd="med" advTm="16021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3FF948D-0FD8-4941-86C7-D1A985C15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8699"/>
            <a:ext cx="4419600" cy="5448301"/>
          </a:xfrm>
          <a:prstGeom prst="rect">
            <a:avLst/>
          </a:prstGeom>
          <a:effectLst>
            <a:glow rad="406400">
              <a:schemeClr val="accent1">
                <a:alpha val="21000"/>
              </a:schemeClr>
            </a:glow>
          </a:effectLst>
        </p:spPr>
      </p:pic>
      <p:sp>
        <p:nvSpPr>
          <p:cNvPr id="2" name="TextBox 2"/>
          <p:cNvSpPr txBox="1"/>
          <p:nvPr/>
        </p:nvSpPr>
        <p:spPr>
          <a:xfrm>
            <a:off x="5416189" y="257416"/>
            <a:ext cx="7144158" cy="1408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4"/>
              </a:lnSpc>
              <a:spcBef>
                <a:spcPct val="0"/>
              </a:spcBef>
            </a:pPr>
            <a:r>
              <a:rPr lang="en-US" sz="736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Procedimento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1871562"/>
            <a:ext cx="18288000" cy="8245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3"/>
              </a:lnSpc>
              <a:spcBef>
                <a:spcPct val="0"/>
              </a:spcBef>
            </a:pP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Taglia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due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dimensione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del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lato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corto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scatolina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Usa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il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nastro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adesivo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per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attaccarle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su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un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lato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scatolina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 Fai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attenzione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che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due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pezzi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di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cannuccia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siano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paralleli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al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lato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corto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</a:t>
            </a:r>
          </a:p>
          <a:p>
            <a:pPr algn="ctr">
              <a:lnSpc>
                <a:spcPts val="6483"/>
              </a:lnSpc>
              <a:spcBef>
                <a:spcPct val="0"/>
              </a:spcBef>
            </a:pP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Inserisci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gli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spaghetti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nelle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: </a:t>
            </a:r>
          </a:p>
          <a:p>
            <a:pPr algn="ctr">
              <a:lnSpc>
                <a:spcPts val="6483"/>
              </a:lnSpc>
              <a:spcBef>
                <a:spcPct val="0"/>
              </a:spcBef>
            </a:pP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saranno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gli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assi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macchinina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</a:t>
            </a:r>
          </a:p>
          <a:p>
            <a:pPr algn="ctr">
              <a:lnSpc>
                <a:spcPts val="6483"/>
              </a:lnSpc>
              <a:spcBef>
                <a:spcPct val="0"/>
              </a:spcBef>
            </a:pP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Fora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tappi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di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plastica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esattamente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al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centro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 </a:t>
            </a:r>
          </a:p>
          <a:p>
            <a:pPr algn="ctr">
              <a:lnSpc>
                <a:spcPts val="6483"/>
              </a:lnSpc>
              <a:spcBef>
                <a:spcPct val="0"/>
              </a:spcBef>
            </a:pP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Attenzione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: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fatti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aiutare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per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questa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631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procedura</a:t>
            </a:r>
            <a:r>
              <a:rPr lang="en-US" sz="4631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! </a:t>
            </a:r>
          </a:p>
          <a:p>
            <a:pPr algn="just">
              <a:lnSpc>
                <a:spcPts val="6483"/>
              </a:lnSpc>
              <a:spcBef>
                <a:spcPct val="0"/>
              </a:spcBef>
            </a:pPr>
            <a:endParaRPr lang="en-US" sz="4631" dirty="0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  <a:p>
            <a:pPr algn="ctr">
              <a:lnSpc>
                <a:spcPts val="6483"/>
              </a:lnSpc>
              <a:spcBef>
                <a:spcPct val="0"/>
              </a:spcBef>
            </a:pPr>
            <a:endParaRPr lang="en-US" sz="4631" dirty="0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8396">
        <p:fade/>
      </p:transition>
    </mc:Choice>
    <mc:Fallback>
      <p:transition spd="med" advTm="18396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947D935-2E89-4854-B659-069EFE9B6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8699"/>
            <a:ext cx="4419600" cy="5448301"/>
          </a:xfrm>
          <a:prstGeom prst="rect">
            <a:avLst/>
          </a:prstGeom>
          <a:effectLst>
            <a:glow rad="406400">
              <a:schemeClr val="accent1">
                <a:alpha val="21000"/>
              </a:schemeClr>
            </a:glow>
          </a:effectLst>
        </p:spPr>
      </p:pic>
      <p:sp>
        <p:nvSpPr>
          <p:cNvPr id="2" name="TextBox 2"/>
          <p:cNvSpPr txBox="1"/>
          <p:nvPr/>
        </p:nvSpPr>
        <p:spPr>
          <a:xfrm>
            <a:off x="0" y="1471927"/>
            <a:ext cx="18288000" cy="637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0"/>
              </a:lnSpc>
              <a:spcBef>
                <a:spcPct val="0"/>
              </a:spcBef>
            </a:pP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Premi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ciascun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tappo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sulle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estremità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degli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spaghetti e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falli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scorrere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verso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i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fori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delle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cannucce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 </a:t>
            </a:r>
          </a:p>
          <a:p>
            <a:pPr algn="ctr">
              <a:lnSpc>
                <a:spcPts val="6390"/>
              </a:lnSpc>
              <a:spcBef>
                <a:spcPct val="0"/>
              </a:spcBef>
            </a:pP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Taglia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le parti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degli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spaghetti in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eccesso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</a:t>
            </a:r>
          </a:p>
          <a:p>
            <a:pPr algn="ctr">
              <a:lnSpc>
                <a:spcPts val="6390"/>
              </a:lnSpc>
              <a:spcBef>
                <a:spcPct val="0"/>
              </a:spcBef>
            </a:pP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Controlla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che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i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tappi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girino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liberamente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: </a:t>
            </a:r>
          </a:p>
          <a:p>
            <a:pPr algn="ctr">
              <a:lnSpc>
                <a:spcPts val="6390"/>
              </a:lnSpc>
              <a:spcBef>
                <a:spcPct val="0"/>
              </a:spcBef>
            </a:pP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saranno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le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ruote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tua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6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macchinina</a:t>
            </a:r>
            <a:r>
              <a:rPr lang="en-US" sz="456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</a:t>
            </a:r>
          </a:p>
          <a:p>
            <a:pPr algn="ctr">
              <a:lnSpc>
                <a:spcPts val="6348"/>
              </a:lnSpc>
              <a:spcBef>
                <a:spcPct val="0"/>
              </a:spcBef>
            </a:pP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Prendi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una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cannuccia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(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meglio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se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snodata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) e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tagliala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lunghezza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necessaria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per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inserirla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nel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34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palloncino</a:t>
            </a:r>
            <a:r>
              <a:rPr lang="en-US" sz="4534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</a:t>
            </a:r>
          </a:p>
          <a:p>
            <a:pPr algn="ctr">
              <a:lnSpc>
                <a:spcPts val="5228"/>
              </a:lnSpc>
              <a:spcBef>
                <a:spcPct val="0"/>
              </a:spcBef>
            </a:pPr>
            <a:endParaRPr lang="en-US" sz="4534" dirty="0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4149">
        <p:fade/>
      </p:transition>
    </mc:Choice>
    <mc:Fallback>
      <p:transition spd="med" advTm="14149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7115E42-3564-4B04-9337-506132619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8699"/>
            <a:ext cx="4419600" cy="5448301"/>
          </a:xfrm>
          <a:prstGeom prst="rect">
            <a:avLst/>
          </a:prstGeom>
          <a:effectLst>
            <a:glow rad="406400">
              <a:schemeClr val="accent1">
                <a:alpha val="21000"/>
              </a:schemeClr>
            </a:glow>
          </a:effectLst>
        </p:spPr>
      </p:pic>
      <p:sp>
        <p:nvSpPr>
          <p:cNvPr id="2" name="TextBox 2"/>
          <p:cNvSpPr txBox="1"/>
          <p:nvPr/>
        </p:nvSpPr>
        <p:spPr>
          <a:xfrm>
            <a:off x="0" y="847725"/>
            <a:ext cx="17970661" cy="8143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Fissa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con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abbondanti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giri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di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nastro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adesivo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il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palloncino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attorno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alla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cannuccia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,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lasciando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lo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snodo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fuori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dal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palloncino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e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che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punti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verso il basso.</a:t>
            </a: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Prova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il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palloncino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gonfiandolo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soffiando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nella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cannuccia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: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sarà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il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motore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macchinina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</a:t>
            </a: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Fissa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il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palloncino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attaccando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con il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nastro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adesivo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la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cannuccia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vicino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a uno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dei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lati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corti</a:t>
            </a:r>
            <a:endParaRPr lang="en-US" sz="4599" dirty="0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cartolina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/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rettangolo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di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cartone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 </a:t>
            </a: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Fai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attenzione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a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lasciare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lo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snodo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cannuccia</a:t>
            </a:r>
            <a:endParaRPr lang="en-US" sz="4599" dirty="0">
              <a:solidFill>
                <a:srgbClr val="000000"/>
              </a:solidFill>
              <a:latin typeface="Ample Display"/>
              <a:ea typeface="Ample Display"/>
              <a:cs typeface="Ample Display"/>
              <a:sym typeface="Ample Display"/>
            </a:endParaRP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libero di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muoversi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oltre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il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bordo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della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scatolina</a:t>
            </a:r>
            <a:r>
              <a:rPr lang="en-US" sz="4599" dirty="0">
                <a:solidFill>
                  <a:srgbClr val="000000"/>
                </a:solidFill>
                <a:latin typeface="Ample Display"/>
                <a:ea typeface="Ample Display"/>
                <a:cs typeface="Ample Display"/>
                <a:sym typeface="Ample Display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5078">
        <p:fade/>
      </p:transition>
    </mc:Choice>
    <mc:Fallback>
      <p:transition spd="med" advTm="25078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450</Words>
  <Application>Microsoft Office PowerPoint</Application>
  <PresentationFormat>Personalizzato</PresentationFormat>
  <Paragraphs>45</Paragraphs>
  <Slides>13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Agrandir Narrow</vt:lpstr>
      <vt:lpstr>Allura</vt:lpstr>
      <vt:lpstr>Open Sans</vt:lpstr>
      <vt:lpstr>Gagalin</vt:lpstr>
      <vt:lpstr>Arial</vt:lpstr>
      <vt:lpstr>Ample Display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Car-Pila di Volta</dc:title>
  <dc:creator>Antonella Lilli</dc:creator>
  <cp:lastModifiedBy>unieuro</cp:lastModifiedBy>
  <cp:revision>15</cp:revision>
  <dcterms:created xsi:type="dcterms:W3CDTF">2006-08-16T00:00:00Z</dcterms:created>
  <dcterms:modified xsi:type="dcterms:W3CDTF">2024-12-09T20:12:30Z</dcterms:modified>
  <dc:identifier>DAGYJkrsEnI</dc:identifier>
</cp:coreProperties>
</file>